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84" r:id="rId6"/>
    <p:sldId id="260" r:id="rId7"/>
    <p:sldId id="261" r:id="rId8"/>
    <p:sldId id="262" r:id="rId9"/>
    <p:sldId id="285" r:id="rId10"/>
    <p:sldId id="263" r:id="rId11"/>
    <p:sldId id="286" r:id="rId12"/>
    <p:sldId id="264" r:id="rId13"/>
    <p:sldId id="265" r:id="rId14"/>
    <p:sldId id="287" r:id="rId15"/>
    <p:sldId id="266" r:id="rId16"/>
    <p:sldId id="267" r:id="rId17"/>
    <p:sldId id="288" r:id="rId18"/>
    <p:sldId id="268" r:id="rId19"/>
    <p:sldId id="269" r:id="rId20"/>
    <p:sldId id="289" r:id="rId21"/>
    <p:sldId id="270" r:id="rId22"/>
    <p:sldId id="271" r:id="rId23"/>
    <p:sldId id="272" r:id="rId24"/>
    <p:sldId id="273" r:id="rId25"/>
    <p:sldId id="276" r:id="rId26"/>
    <p:sldId id="277" r:id="rId27"/>
    <p:sldId id="278" r:id="rId28"/>
    <p:sldId id="279" r:id="rId29"/>
    <p:sldId id="280" r:id="rId30"/>
    <p:sldId id="281" r:id="rId31"/>
    <p:sldId id="282" r:id="rId32"/>
    <p:sldId id="283"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7CC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450" y="78"/>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5.xml" Type="http://schemas.openxmlformats.org/officeDocument/2006/relationships/slide" Id="rId26"></Relationship><Relationship Target="slides/slide2.xml" Type="http://schemas.openxmlformats.org/officeDocument/2006/relationships/slide" Id="rId3"></Relationship><Relationship Target="slides/slide20.xml" Type="http://schemas.openxmlformats.org/officeDocument/2006/relationships/slide" Id="rId21"></Relationship><Relationship Target="slides/slide33.xml" Type="http://schemas.openxmlformats.org/officeDocument/2006/relationships/slide" Id="rId34"></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24.xml" Type="http://schemas.openxmlformats.org/officeDocument/2006/relationships/slide" Id="rId25"></Relationship><Relationship Target="slides/slide32.xml" Type="http://schemas.openxmlformats.org/officeDocument/2006/relationships/slide" Id="rId33"></Relationship><Relationship Target="tableStyles.xml" Type="http://schemas.openxmlformats.org/officeDocument/2006/relationships/tableStyles" Id="rId38"></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s/slide28.xml" Type="http://schemas.openxmlformats.org/officeDocument/2006/relationships/slide" Id="rId29"></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23.xml" Type="http://schemas.openxmlformats.org/officeDocument/2006/relationships/slide" Id="rId24"></Relationship><Relationship Target="slides/slide31.xml" Type="http://schemas.openxmlformats.org/officeDocument/2006/relationships/slide" Id="rId32"></Relationship><Relationship Target="theme/theme1.xml" Type="http://schemas.openxmlformats.org/officeDocument/2006/relationships/theme" Id="rId37"></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22.xml" Type="http://schemas.openxmlformats.org/officeDocument/2006/relationships/slide" Id="rId23"></Relationship><Relationship Target="slides/slide27.xml" Type="http://schemas.openxmlformats.org/officeDocument/2006/relationships/slide" Id="rId28"></Relationship><Relationship Target="viewProps.xml" Type="http://schemas.openxmlformats.org/officeDocument/2006/relationships/viewProps" Id="rId36"></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0.xml" Type="http://schemas.openxmlformats.org/officeDocument/2006/relationships/slide" Id="rId31"></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slides/slide21.xml" Type="http://schemas.openxmlformats.org/officeDocument/2006/relationships/slide" Id="rId22"></Relationship><Relationship Target="slides/slide26.xml" Type="http://schemas.openxmlformats.org/officeDocument/2006/relationships/slide" Id="rId27"></Relationship><Relationship Target="slides/slide29.xml" Type="http://schemas.openxmlformats.org/officeDocument/2006/relationships/slide" Id="rId30"></Relationship><Relationship Target="presProps.xml" Type="http://schemas.openxmlformats.org/officeDocument/2006/relationships/presProps" Id="rId35"></Relationship></Relationships>
</file>

<file path=ppt/slideLayouts/_rels/slideLayout1.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media/image3.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BF4A68-BFFA-4960-8703-C5DE4BBE87C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52338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67152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745627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F7661EB-92EF-43D7-B96A-CF0B82E33031}"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00469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95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1BF4A68-BFFA-4960-8703-C5DE4BBE87CE}"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285838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1BF4A68-BFFA-4960-8703-C5DE4BBE87CE}"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14338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F4A68-BFFA-4960-8703-C5DE4BBE87C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116371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1BF4A68-BFFA-4960-8703-C5DE4BBE87CE}" type="datetimeFigureOut">
              <a:rPr lang="en-US" smtClean="0"/>
              <a:t>11/19/2019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2F7661EB-92EF-43D7-B96A-CF0B82E33031}" type="slidenum">
              <a:rPr lang="en-US" smtClean="0"/>
              <a:t>‹#›</a:t>
            </a:fld>
            <a:endParaRPr lang="en-US"/>
          </a:p>
        </p:txBody>
      </p:sp>
    </p:spTree>
    <p:extLst>
      <p:ext uri="{BB962C8B-B14F-4D97-AF65-F5344CB8AC3E}">
        <p14:creationId xmlns:p14="http://schemas.microsoft.com/office/powerpoint/2010/main" val="98106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BF4A68-BFFA-4960-8703-C5DE4BBE87C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426933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BF4A68-BFFA-4960-8703-C5DE4BBE87CE}" type="datetimeFigureOut">
              <a:rPr lang="en-US" smtClean="0"/>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300245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5510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F4A68-BFFA-4960-8703-C5DE4BBE87CE}" type="datetimeFigureOut">
              <a:rPr lang="en-US" smtClean="0"/>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246084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F4A68-BFFA-4960-8703-C5DE4BBE87CE}" type="datetimeFigureOut">
              <a:rPr lang="en-US" smtClean="0"/>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24710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1BF4A68-BFFA-4960-8703-C5DE4BBE87CE}" type="datetimeFigureOut">
              <a:rPr lang="en-US" smtClean="0"/>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281033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82697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BF4A68-BFFA-4960-8703-C5DE4BBE87CE}" type="datetimeFigureOut">
              <a:rPr lang="en-US" smtClean="0"/>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661EB-92EF-43D7-B96A-CF0B82E33031}" type="slidenum">
              <a:rPr lang="en-US" smtClean="0"/>
              <a:t>‹#›</a:t>
            </a:fld>
            <a:endParaRPr lang="en-US"/>
          </a:p>
        </p:txBody>
      </p:sp>
    </p:spTree>
    <p:extLst>
      <p:ext uri="{BB962C8B-B14F-4D97-AF65-F5344CB8AC3E}">
        <p14:creationId xmlns:p14="http://schemas.microsoft.com/office/powerpoint/2010/main" val="193990575"/>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theme/theme1.xml" Type="http://schemas.openxmlformats.org/officeDocument/2006/relationships/theme" Id="rId1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17.xml" Type="http://schemas.openxmlformats.org/officeDocument/2006/relationships/slideLayout" Id="rId17"></Relationship><Relationship Target="../slideLayouts/slideLayout2.xml" Type="http://schemas.openxmlformats.org/officeDocument/2006/relationships/slideLayout" Id="rId2"></Relationship><Relationship Target="../slideLayouts/slideLayout16.xml" Type="http://schemas.openxmlformats.org/officeDocument/2006/relationships/slideLayout"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5.xml" Type="http://schemas.openxmlformats.org/officeDocument/2006/relationships/slideLayout" Id="rId15"></Relationship><Relationship Target="../slideLayouts/slideLayout10.xml" Type="http://schemas.openxmlformats.org/officeDocument/2006/relationships/slideLayout" Id="rId10"></Relationship><Relationship Target="../media/image1.png" Type="http://schemas.openxmlformats.org/officeDocument/2006/relationships/image" Id="rId19"></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slideLayouts/slideLayout14.xml" Type="http://schemas.openxmlformats.org/officeDocument/2006/relationships/slideLayout"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BF4A68-BFFA-4960-8703-C5DE4BBE87CE}" type="datetimeFigureOut">
              <a:rPr lang="en-US" smtClean="0"/>
              <a:t>11/19/2019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F7661EB-92EF-43D7-B96A-CF0B82E33031}" type="slidenum">
              <a:rPr lang="en-US" smtClean="0"/>
              <a:t>‹#›</a:t>
            </a:fld>
            <a:endParaRPr lang="en-US"/>
          </a:p>
        </p:txBody>
      </p:sp>
    </p:spTree>
    <p:extLst>
      <p:ext uri="{BB962C8B-B14F-4D97-AF65-F5344CB8AC3E}">
        <p14:creationId xmlns:p14="http://schemas.microsoft.com/office/powerpoint/2010/main" val="21432078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8.png" Type="http://schemas.openxmlformats.org/officeDocument/2006/relationships/imag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6.png" Type="http://schemas.openxmlformats.org/officeDocument/2006/relationships/image" Id="rId3"></Relationship><Relationship Target="../media/image9.png" Type="http://schemas.openxmlformats.org/officeDocument/2006/relationships/imag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0.jpeg" Type="http://schemas.openxmlformats.org/officeDocument/2006/relationships/imag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11.jpeg" Type="http://schemas.openxmlformats.org/officeDocument/2006/relationships/image" Id="rId2"></Relationship><Relationship Target="../slideLayouts/slideLayout2.xml" Type="http://schemas.openxmlformats.org/officeDocument/2006/relationships/slideLayout" Id="rId1"></Relationship></Relationships>
</file>

<file path=ppt/slides/_rels/slide1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media/image4.png" Type="http://schemas.openxmlformats.org/officeDocument/2006/relationships/image" Id="rId2"></Relationship><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12.jpeg" Type="http://schemas.openxmlformats.org/officeDocument/2006/relationships/image" Id="rId2"></Relationship><Relationship Target="../slideLayouts/slideLayout2.xml" Type="http://schemas.openxmlformats.org/officeDocument/2006/relationships/slideLayout" Id="rId1"></Relationship></Relationships>
</file>

<file path=ppt/slides/_rels/slide21.xml.rels><?xml version="1.0" encoding="UTF-8" ?><Relationships xmlns="http://schemas.openxmlformats.org/package/2006/relationships"><Relationship Target="../media/image13.png" Type="http://schemas.openxmlformats.org/officeDocument/2006/relationships/image" Id="rId2"></Relationship><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media/image14.png" Type="http://schemas.openxmlformats.org/officeDocument/2006/relationships/image"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media/image16.png" Type="http://schemas.openxmlformats.org/officeDocument/2006/relationships/image" Id="rId3"></Relationship><Relationship Target="../media/image15.png" Type="http://schemas.openxmlformats.org/officeDocument/2006/relationships/image"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9.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1.xml.rels><?xml version="1.0" encoding="UTF-8" ?><Relationships xmlns="http://schemas.openxmlformats.org/package/2006/relationships"><Relationship Target="../media/image17.png" Type="http://schemas.openxmlformats.org/officeDocument/2006/relationships/image" Id="rId2"></Relationship><Relationship Target="../slideLayouts/slideLayout2.xml" Type="http://schemas.openxmlformats.org/officeDocument/2006/relationships/slideLayout" Id="rId1"></Relationship></Relationships>
</file>

<file path=ppt/slides/_rels/slide32.xml.rels><?xml version="1.0" encoding="UTF-8" ?><Relationships xmlns="http://schemas.openxmlformats.org/package/2006/relationships"><Relationship Target="../media/image18.png" Type="http://schemas.openxmlformats.org/officeDocument/2006/relationships/image" Id="rId2"></Relationship><Relationship Target="../slideLayouts/slideLayout2.xml" Type="http://schemas.openxmlformats.org/officeDocument/2006/relationships/slideLayout" Id="rId1"></Relationship></Relationships>
</file>

<file path=ppt/slides/_rels/slide33.xml.rels><?xml version="1.0" encoding="UTF-8" ?><Relationships xmlns="http://schemas.openxmlformats.org/package/2006/relationships"><Relationship Target="../media/image19.png" Type="http://schemas.openxmlformats.org/officeDocument/2006/relationships/image" Id="rId2"></Relationship><Relationship Target="../slideLayouts/slideLayout1.xml" Type="http://schemas.openxmlformats.org/officeDocument/2006/relationships/slideLayout" Id="rId1"></Relationship></Relationships>
</file>

<file path=ppt/slides/_rels/slide4.xml.rels><?xml version="1.0" encoding="UTF-8" ?><Relationships xmlns="http://schemas.openxmlformats.org/package/2006/relationships"><Relationship Target="../media/image5.png" Type="http://schemas.openxmlformats.org/officeDocument/2006/relationships/image" Id="rId2"></Relationship><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media/image6.png" Type="http://schemas.openxmlformats.org/officeDocument/2006/relationships/imag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media/image7.png" Type="http://schemas.openxmlformats.org/officeDocument/2006/relationships/imag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F3C9-74AE-4AE6-80A3-869F7938C728}"/>
              </a:ext>
            </a:extLst>
          </p:cNvPr>
          <p:cNvSpPr>
            <a:spLocks noGrp="1"/>
          </p:cNvSpPr>
          <p:nvPr>
            <p:ph type="ctrTitle"/>
          </p:nvPr>
        </p:nvSpPr>
        <p:spPr>
          <a:xfrm>
            <a:off x="-720988" y="2608650"/>
            <a:ext cx="9545444" cy="1373070"/>
          </a:xfrm>
        </p:spPr>
        <p:txBody>
          <a:bodyPr/>
          <a:lstStyle/>
          <a:p>
            <a:r>
              <a:rPr lang="en-US" sz="4800" dirty="0"/>
              <a:t>THE PROBLEM WITH CHICKENS</a:t>
            </a:r>
          </a:p>
        </p:txBody>
      </p:sp>
      <p:sp>
        <p:nvSpPr>
          <p:cNvPr id="3" name="Subtitle 2">
            <a:extLst>
              <a:ext uri="{FF2B5EF4-FFF2-40B4-BE49-F238E27FC236}">
                <a16:creationId xmlns:a16="http://schemas.microsoft.com/office/drawing/2014/main" id="{A027FB09-B0D7-465C-8FAB-20BA16E52E57}"/>
              </a:ext>
            </a:extLst>
          </p:cNvPr>
          <p:cNvSpPr>
            <a:spLocks noGrp="1"/>
          </p:cNvSpPr>
          <p:nvPr>
            <p:ph type="subTitle" idx="1"/>
          </p:nvPr>
        </p:nvSpPr>
        <p:spPr/>
        <p:txBody>
          <a:bodyPr>
            <a:normAutofit/>
          </a:bodyPr>
          <a:lstStyle/>
          <a:p>
            <a:r>
              <a:rPr lang="en-US" sz="2800" dirty="0">
                <a:solidFill>
                  <a:schemeClr val="bg1"/>
                </a:solidFill>
              </a:rPr>
              <a:t>PRESENTATION BY: DENNIS M. GALVIN, ESQ. </a:t>
            </a:r>
          </a:p>
        </p:txBody>
      </p:sp>
      <p:sp>
        <p:nvSpPr>
          <p:cNvPr id="4" name="Freeform: Shape 3">
            <a:extLst>
              <a:ext uri="{FF2B5EF4-FFF2-40B4-BE49-F238E27FC236}">
                <a16:creationId xmlns:a16="http://schemas.microsoft.com/office/drawing/2014/main" id="{65E0DADC-9E0B-4378-BEA5-1B249A4AAF66}"/>
              </a:ext>
            </a:extLst>
          </p:cNvPr>
          <p:cNvSpPr/>
          <p:nvPr/>
        </p:nvSpPr>
        <p:spPr>
          <a:xfrm rot="1125525">
            <a:off x="9255512" y="366875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EF9936FB-9DEA-489A-A633-A6DDE5261A72}"/>
              </a:ext>
            </a:extLst>
          </p:cNvPr>
          <p:cNvSpPr/>
          <p:nvPr/>
        </p:nvSpPr>
        <p:spPr>
          <a:xfrm rot="1125525">
            <a:off x="9552940" y="297918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4794EBC2-64B6-41A2-92D1-989CDA91BD70}"/>
              </a:ext>
            </a:extLst>
          </p:cNvPr>
          <p:cNvSpPr/>
          <p:nvPr/>
        </p:nvSpPr>
        <p:spPr>
          <a:xfrm rot="1125525">
            <a:off x="9909788" y="348656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1CA459A-9494-4805-85A9-274F8A0257DE}"/>
              </a:ext>
            </a:extLst>
          </p:cNvPr>
          <p:cNvSpPr/>
          <p:nvPr/>
        </p:nvSpPr>
        <p:spPr>
          <a:xfrm rot="1125525">
            <a:off x="10054940" y="249954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B713E62-4B26-49B4-8236-8054376B03D3}"/>
              </a:ext>
            </a:extLst>
          </p:cNvPr>
          <p:cNvSpPr/>
          <p:nvPr/>
        </p:nvSpPr>
        <p:spPr>
          <a:xfrm rot="1125525">
            <a:off x="10504642" y="286391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5DF801D-7671-4C2D-81A5-AA0470519C55}"/>
              </a:ext>
            </a:extLst>
          </p:cNvPr>
          <p:cNvSpPr/>
          <p:nvPr/>
        </p:nvSpPr>
        <p:spPr>
          <a:xfrm rot="1125525">
            <a:off x="10556937" y="182517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9EEC04F-7DDC-4B55-9716-D64EEE702A30}"/>
              </a:ext>
            </a:extLst>
          </p:cNvPr>
          <p:cNvSpPr/>
          <p:nvPr/>
        </p:nvSpPr>
        <p:spPr>
          <a:xfrm rot="1125525">
            <a:off x="10913787" y="232879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9342017-BB30-4827-97BE-285CFA32DBB4}"/>
              </a:ext>
            </a:extLst>
          </p:cNvPr>
          <p:cNvSpPr/>
          <p:nvPr/>
        </p:nvSpPr>
        <p:spPr>
          <a:xfrm rot="1125525">
            <a:off x="11099497" y="1241412"/>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27A6CAA-5BB8-4FEC-8376-7D2817E38391}"/>
              </a:ext>
            </a:extLst>
          </p:cNvPr>
          <p:cNvSpPr/>
          <p:nvPr/>
        </p:nvSpPr>
        <p:spPr>
          <a:xfrm rot="1125525">
            <a:off x="11222483" y="173764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DEFA886-D6BD-4883-91B1-BE73DA3328AA}"/>
              </a:ext>
            </a:extLst>
          </p:cNvPr>
          <p:cNvSpPr/>
          <p:nvPr/>
        </p:nvSpPr>
        <p:spPr>
          <a:xfrm rot="1125525">
            <a:off x="11642058" y="921652"/>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E35BFB3-2D5D-4A5B-B7A2-E37B338B28DB}"/>
              </a:ext>
            </a:extLst>
          </p:cNvPr>
          <p:cNvSpPr/>
          <p:nvPr/>
        </p:nvSpPr>
        <p:spPr>
          <a:xfrm>
            <a:off x="2526673" y="167268"/>
            <a:ext cx="1298195" cy="1360449"/>
          </a:xfrm>
          <a:custGeom>
            <a:avLst/>
            <a:gdLst>
              <a:gd name="connsiteX0" fmla="*/ 283434 w 1298195"/>
              <a:gd name="connsiteY0" fmla="*/ 1349298 h 1360449"/>
              <a:gd name="connsiteX1" fmla="*/ 183073 w 1298195"/>
              <a:gd name="connsiteY1" fmla="*/ 1304693 h 1360449"/>
              <a:gd name="connsiteX2" fmla="*/ 160771 w 1298195"/>
              <a:gd name="connsiteY2" fmla="*/ 1271239 h 1360449"/>
              <a:gd name="connsiteX3" fmla="*/ 116166 w 1298195"/>
              <a:gd name="connsiteY3" fmla="*/ 1215483 h 1360449"/>
              <a:gd name="connsiteX4" fmla="*/ 82712 w 1298195"/>
              <a:gd name="connsiteY4" fmla="*/ 1148576 h 1360449"/>
              <a:gd name="connsiteX5" fmla="*/ 38107 w 1298195"/>
              <a:gd name="connsiteY5" fmla="*/ 1014761 h 1360449"/>
              <a:gd name="connsiteX6" fmla="*/ 26956 w 1298195"/>
              <a:gd name="connsiteY6" fmla="*/ 981308 h 1360449"/>
              <a:gd name="connsiteX7" fmla="*/ 15805 w 1298195"/>
              <a:gd name="connsiteY7" fmla="*/ 947854 h 1360449"/>
              <a:gd name="connsiteX8" fmla="*/ 15805 w 1298195"/>
              <a:gd name="connsiteY8" fmla="*/ 524108 h 1360449"/>
              <a:gd name="connsiteX9" fmla="*/ 71561 w 1298195"/>
              <a:gd name="connsiteY9" fmla="*/ 423747 h 1360449"/>
              <a:gd name="connsiteX10" fmla="*/ 127317 w 1298195"/>
              <a:gd name="connsiteY10" fmla="*/ 367991 h 1360449"/>
              <a:gd name="connsiteX11" fmla="*/ 149620 w 1298195"/>
              <a:gd name="connsiteY11" fmla="*/ 345688 h 1360449"/>
              <a:gd name="connsiteX12" fmla="*/ 249981 w 1298195"/>
              <a:gd name="connsiteY12" fmla="*/ 312234 h 1360449"/>
              <a:gd name="connsiteX13" fmla="*/ 283434 w 1298195"/>
              <a:gd name="connsiteY13" fmla="*/ 301083 h 1360449"/>
              <a:gd name="connsiteX14" fmla="*/ 450703 w 1298195"/>
              <a:gd name="connsiteY14" fmla="*/ 289932 h 1360449"/>
              <a:gd name="connsiteX15" fmla="*/ 417249 w 1298195"/>
              <a:gd name="connsiteY15" fmla="*/ 234176 h 1360449"/>
              <a:gd name="connsiteX16" fmla="*/ 394947 w 1298195"/>
              <a:gd name="connsiteY16" fmla="*/ 200722 h 1360449"/>
              <a:gd name="connsiteX17" fmla="*/ 372644 w 1298195"/>
              <a:gd name="connsiteY17" fmla="*/ 133815 h 1360449"/>
              <a:gd name="connsiteX18" fmla="*/ 406098 w 1298195"/>
              <a:gd name="connsiteY18" fmla="*/ 33454 h 1360449"/>
              <a:gd name="connsiteX19" fmla="*/ 473005 w 1298195"/>
              <a:gd name="connsiteY19" fmla="*/ 11152 h 1360449"/>
              <a:gd name="connsiteX20" fmla="*/ 517610 w 1298195"/>
              <a:gd name="connsiteY20" fmla="*/ 111512 h 1360449"/>
              <a:gd name="connsiteX21" fmla="*/ 528761 w 1298195"/>
              <a:gd name="connsiteY21" fmla="*/ 55756 h 1360449"/>
              <a:gd name="connsiteX22" fmla="*/ 573366 w 1298195"/>
              <a:gd name="connsiteY22" fmla="*/ 0 h 1360449"/>
              <a:gd name="connsiteX23" fmla="*/ 617971 w 1298195"/>
              <a:gd name="connsiteY23" fmla="*/ 11152 h 1360449"/>
              <a:gd name="connsiteX24" fmla="*/ 629122 w 1298195"/>
              <a:gd name="connsiteY24" fmla="*/ 44605 h 1360449"/>
              <a:gd name="connsiteX25" fmla="*/ 606820 w 1298195"/>
              <a:gd name="connsiteY25" fmla="*/ 189571 h 1360449"/>
              <a:gd name="connsiteX26" fmla="*/ 584517 w 1298195"/>
              <a:gd name="connsiteY26" fmla="*/ 256478 h 1360449"/>
              <a:gd name="connsiteX27" fmla="*/ 595668 w 1298195"/>
              <a:gd name="connsiteY27" fmla="*/ 223025 h 1360449"/>
              <a:gd name="connsiteX28" fmla="*/ 606820 w 1298195"/>
              <a:gd name="connsiteY28" fmla="*/ 189571 h 1360449"/>
              <a:gd name="connsiteX29" fmla="*/ 640273 w 1298195"/>
              <a:gd name="connsiteY29" fmla="*/ 122664 h 1360449"/>
              <a:gd name="connsiteX30" fmla="*/ 662576 w 1298195"/>
              <a:gd name="connsiteY30" fmla="*/ 89210 h 1360449"/>
              <a:gd name="connsiteX31" fmla="*/ 673727 w 1298195"/>
              <a:gd name="connsiteY31" fmla="*/ 55756 h 1360449"/>
              <a:gd name="connsiteX32" fmla="*/ 774088 w 1298195"/>
              <a:gd name="connsiteY32" fmla="*/ 100361 h 1360449"/>
              <a:gd name="connsiteX33" fmla="*/ 751786 w 1298195"/>
              <a:gd name="connsiteY33" fmla="*/ 200722 h 1360449"/>
              <a:gd name="connsiteX34" fmla="*/ 729483 w 1298195"/>
              <a:gd name="connsiteY34" fmla="*/ 223025 h 1360449"/>
              <a:gd name="connsiteX35" fmla="*/ 707181 w 1298195"/>
              <a:gd name="connsiteY35" fmla="*/ 256478 h 1360449"/>
              <a:gd name="connsiteX36" fmla="*/ 651425 w 1298195"/>
              <a:gd name="connsiteY36" fmla="*/ 312234 h 1360449"/>
              <a:gd name="connsiteX37" fmla="*/ 729483 w 1298195"/>
              <a:gd name="connsiteY37" fmla="*/ 289932 h 1360449"/>
              <a:gd name="connsiteX38" fmla="*/ 751786 w 1298195"/>
              <a:gd name="connsiteY38" fmla="*/ 267630 h 1360449"/>
              <a:gd name="connsiteX39" fmla="*/ 885600 w 1298195"/>
              <a:gd name="connsiteY39" fmla="*/ 267630 h 1360449"/>
              <a:gd name="connsiteX40" fmla="*/ 941356 w 1298195"/>
              <a:gd name="connsiteY40" fmla="*/ 278781 h 1360449"/>
              <a:gd name="connsiteX41" fmla="*/ 997112 w 1298195"/>
              <a:gd name="connsiteY41" fmla="*/ 323386 h 1360449"/>
              <a:gd name="connsiteX42" fmla="*/ 1041717 w 1298195"/>
              <a:gd name="connsiteY42" fmla="*/ 367991 h 1360449"/>
              <a:gd name="connsiteX43" fmla="*/ 1064020 w 1298195"/>
              <a:gd name="connsiteY43" fmla="*/ 390293 h 1360449"/>
              <a:gd name="connsiteX44" fmla="*/ 1153229 w 1298195"/>
              <a:gd name="connsiteY44" fmla="*/ 468352 h 1360449"/>
              <a:gd name="connsiteX45" fmla="*/ 1175532 w 1298195"/>
              <a:gd name="connsiteY45" fmla="*/ 490654 h 1360449"/>
              <a:gd name="connsiteX46" fmla="*/ 1220137 w 1298195"/>
              <a:gd name="connsiteY46" fmla="*/ 557561 h 1360449"/>
              <a:gd name="connsiteX47" fmla="*/ 1253590 w 1298195"/>
              <a:gd name="connsiteY47" fmla="*/ 657922 h 1360449"/>
              <a:gd name="connsiteX48" fmla="*/ 1264742 w 1298195"/>
              <a:gd name="connsiteY48" fmla="*/ 691376 h 1360449"/>
              <a:gd name="connsiteX49" fmla="*/ 1275893 w 1298195"/>
              <a:gd name="connsiteY49" fmla="*/ 758283 h 1360449"/>
              <a:gd name="connsiteX50" fmla="*/ 1287044 w 1298195"/>
              <a:gd name="connsiteY50" fmla="*/ 791737 h 1360449"/>
              <a:gd name="connsiteX51" fmla="*/ 1298195 w 1298195"/>
              <a:gd name="connsiteY51" fmla="*/ 836342 h 1360449"/>
              <a:gd name="connsiteX52" fmla="*/ 1264742 w 1298195"/>
              <a:gd name="connsiteY52" fmla="*/ 1115122 h 1360449"/>
              <a:gd name="connsiteX53" fmla="*/ 1253590 w 1298195"/>
              <a:gd name="connsiteY53" fmla="*/ 1148576 h 1360449"/>
              <a:gd name="connsiteX54" fmla="*/ 1197834 w 1298195"/>
              <a:gd name="connsiteY54" fmla="*/ 1204332 h 1360449"/>
              <a:gd name="connsiteX55" fmla="*/ 1164381 w 1298195"/>
              <a:gd name="connsiteY55" fmla="*/ 1226634 h 1360449"/>
              <a:gd name="connsiteX56" fmla="*/ 1108625 w 1298195"/>
              <a:gd name="connsiteY56" fmla="*/ 1282391 h 1360449"/>
              <a:gd name="connsiteX57" fmla="*/ 1086322 w 1298195"/>
              <a:gd name="connsiteY57" fmla="*/ 1304693 h 1360449"/>
              <a:gd name="connsiteX58" fmla="*/ 1019415 w 1298195"/>
              <a:gd name="connsiteY58" fmla="*/ 1326995 h 1360449"/>
              <a:gd name="connsiteX59" fmla="*/ 963659 w 1298195"/>
              <a:gd name="connsiteY59" fmla="*/ 1360449 h 136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98195" h="1360449">
                <a:moveTo>
                  <a:pt x="283434" y="1349298"/>
                </a:moveTo>
                <a:cubicBezTo>
                  <a:pt x="250313" y="1338257"/>
                  <a:pt x="209578" y="1331198"/>
                  <a:pt x="183073" y="1304693"/>
                </a:cubicBezTo>
                <a:cubicBezTo>
                  <a:pt x="173596" y="1295216"/>
                  <a:pt x="169143" y="1281704"/>
                  <a:pt x="160771" y="1271239"/>
                </a:cubicBezTo>
                <a:cubicBezTo>
                  <a:pt x="133109" y="1236661"/>
                  <a:pt x="139051" y="1261253"/>
                  <a:pt x="116166" y="1215483"/>
                </a:cubicBezTo>
                <a:cubicBezTo>
                  <a:pt x="70003" y="1123155"/>
                  <a:pt x="146624" y="1244443"/>
                  <a:pt x="82712" y="1148576"/>
                </a:cubicBezTo>
                <a:lnTo>
                  <a:pt x="38107" y="1014761"/>
                </a:lnTo>
                <a:lnTo>
                  <a:pt x="26956" y="981308"/>
                </a:lnTo>
                <a:lnTo>
                  <a:pt x="15805" y="947854"/>
                </a:lnTo>
                <a:cubicBezTo>
                  <a:pt x="-7387" y="762317"/>
                  <a:pt x="-3039" y="835038"/>
                  <a:pt x="15805" y="524108"/>
                </a:cubicBezTo>
                <a:cubicBezTo>
                  <a:pt x="17614" y="494253"/>
                  <a:pt x="61066" y="434242"/>
                  <a:pt x="71561" y="423747"/>
                </a:cubicBezTo>
                <a:lnTo>
                  <a:pt x="127317" y="367991"/>
                </a:lnTo>
                <a:cubicBezTo>
                  <a:pt x="134751" y="360557"/>
                  <a:pt x="139646" y="349013"/>
                  <a:pt x="149620" y="345688"/>
                </a:cubicBezTo>
                <a:lnTo>
                  <a:pt x="249981" y="312234"/>
                </a:lnTo>
                <a:cubicBezTo>
                  <a:pt x="261132" y="308517"/>
                  <a:pt x="271706" y="301865"/>
                  <a:pt x="283434" y="301083"/>
                </a:cubicBezTo>
                <a:lnTo>
                  <a:pt x="450703" y="289932"/>
                </a:lnTo>
                <a:cubicBezTo>
                  <a:pt x="407142" y="246373"/>
                  <a:pt x="446199" y="292078"/>
                  <a:pt x="417249" y="234176"/>
                </a:cubicBezTo>
                <a:cubicBezTo>
                  <a:pt x="411256" y="222189"/>
                  <a:pt x="400390" y="212969"/>
                  <a:pt x="394947" y="200722"/>
                </a:cubicBezTo>
                <a:cubicBezTo>
                  <a:pt x="385399" y="179239"/>
                  <a:pt x="372644" y="133815"/>
                  <a:pt x="372644" y="133815"/>
                </a:cubicBezTo>
                <a:cubicBezTo>
                  <a:pt x="377419" y="100387"/>
                  <a:pt x="368354" y="52326"/>
                  <a:pt x="406098" y="33454"/>
                </a:cubicBezTo>
                <a:cubicBezTo>
                  <a:pt x="427125" y="22941"/>
                  <a:pt x="473005" y="11152"/>
                  <a:pt x="473005" y="11152"/>
                </a:cubicBezTo>
                <a:cubicBezTo>
                  <a:pt x="562444" y="40964"/>
                  <a:pt x="434751" y="-12777"/>
                  <a:pt x="517610" y="111512"/>
                </a:cubicBezTo>
                <a:cubicBezTo>
                  <a:pt x="528123" y="127282"/>
                  <a:pt x="522106" y="73503"/>
                  <a:pt x="528761" y="55756"/>
                </a:cubicBezTo>
                <a:cubicBezTo>
                  <a:pt x="537200" y="33252"/>
                  <a:pt x="557038" y="16328"/>
                  <a:pt x="573366" y="0"/>
                </a:cubicBezTo>
                <a:cubicBezTo>
                  <a:pt x="588234" y="3717"/>
                  <a:pt x="606003" y="1578"/>
                  <a:pt x="617971" y="11152"/>
                </a:cubicBezTo>
                <a:cubicBezTo>
                  <a:pt x="627149" y="18495"/>
                  <a:pt x="629122" y="32851"/>
                  <a:pt x="629122" y="44605"/>
                </a:cubicBezTo>
                <a:cubicBezTo>
                  <a:pt x="629122" y="89102"/>
                  <a:pt x="620287" y="144683"/>
                  <a:pt x="606820" y="189571"/>
                </a:cubicBezTo>
                <a:cubicBezTo>
                  <a:pt x="600065" y="212088"/>
                  <a:pt x="591952" y="234176"/>
                  <a:pt x="584517" y="256478"/>
                </a:cubicBezTo>
                <a:lnTo>
                  <a:pt x="595668" y="223025"/>
                </a:lnTo>
                <a:cubicBezTo>
                  <a:pt x="599385" y="211874"/>
                  <a:pt x="600300" y="199352"/>
                  <a:pt x="606820" y="189571"/>
                </a:cubicBezTo>
                <a:cubicBezTo>
                  <a:pt x="670742" y="93686"/>
                  <a:pt x="594100" y="215008"/>
                  <a:pt x="640273" y="122664"/>
                </a:cubicBezTo>
                <a:cubicBezTo>
                  <a:pt x="646267" y="110677"/>
                  <a:pt x="655142" y="100361"/>
                  <a:pt x="662576" y="89210"/>
                </a:cubicBezTo>
                <a:cubicBezTo>
                  <a:pt x="666293" y="78059"/>
                  <a:pt x="662323" y="58607"/>
                  <a:pt x="673727" y="55756"/>
                </a:cubicBezTo>
                <a:cubicBezTo>
                  <a:pt x="744551" y="38050"/>
                  <a:pt x="747660" y="60719"/>
                  <a:pt x="774088" y="100361"/>
                </a:cubicBezTo>
                <a:cubicBezTo>
                  <a:pt x="771836" y="113872"/>
                  <a:pt x="764456" y="179605"/>
                  <a:pt x="751786" y="200722"/>
                </a:cubicBezTo>
                <a:cubicBezTo>
                  <a:pt x="746377" y="209737"/>
                  <a:pt x="736051" y="214815"/>
                  <a:pt x="729483" y="223025"/>
                </a:cubicBezTo>
                <a:cubicBezTo>
                  <a:pt x="721111" y="233490"/>
                  <a:pt x="716006" y="246392"/>
                  <a:pt x="707181" y="256478"/>
                </a:cubicBezTo>
                <a:cubicBezTo>
                  <a:pt x="689873" y="276258"/>
                  <a:pt x="625926" y="318609"/>
                  <a:pt x="651425" y="312234"/>
                </a:cubicBezTo>
                <a:cubicBezTo>
                  <a:pt x="707433" y="298232"/>
                  <a:pt x="681490" y="305929"/>
                  <a:pt x="729483" y="289932"/>
                </a:cubicBezTo>
                <a:cubicBezTo>
                  <a:pt x="736917" y="282498"/>
                  <a:pt x="742771" y="273039"/>
                  <a:pt x="751786" y="267630"/>
                </a:cubicBezTo>
                <a:cubicBezTo>
                  <a:pt x="792030" y="243483"/>
                  <a:pt x="845550" y="261908"/>
                  <a:pt x="885600" y="267630"/>
                </a:cubicBezTo>
                <a:cubicBezTo>
                  <a:pt x="904363" y="270310"/>
                  <a:pt x="922771" y="275064"/>
                  <a:pt x="941356" y="278781"/>
                </a:cubicBezTo>
                <a:cubicBezTo>
                  <a:pt x="1017291" y="354713"/>
                  <a:pt x="898625" y="238967"/>
                  <a:pt x="997112" y="323386"/>
                </a:cubicBezTo>
                <a:cubicBezTo>
                  <a:pt x="1013077" y="337070"/>
                  <a:pt x="1026849" y="353123"/>
                  <a:pt x="1041717" y="367991"/>
                </a:cubicBezTo>
                <a:cubicBezTo>
                  <a:pt x="1049151" y="375425"/>
                  <a:pt x="1055272" y="384461"/>
                  <a:pt x="1064020" y="390293"/>
                </a:cubicBezTo>
                <a:cubicBezTo>
                  <a:pt x="1119344" y="427176"/>
                  <a:pt x="1087993" y="403116"/>
                  <a:pt x="1153229" y="468352"/>
                </a:cubicBezTo>
                <a:cubicBezTo>
                  <a:pt x="1160663" y="475786"/>
                  <a:pt x="1169700" y="481906"/>
                  <a:pt x="1175532" y="490654"/>
                </a:cubicBezTo>
                <a:lnTo>
                  <a:pt x="1220137" y="557561"/>
                </a:lnTo>
                <a:lnTo>
                  <a:pt x="1253590" y="657922"/>
                </a:lnTo>
                <a:lnTo>
                  <a:pt x="1264742" y="691376"/>
                </a:lnTo>
                <a:cubicBezTo>
                  <a:pt x="1268459" y="713678"/>
                  <a:pt x="1270988" y="736211"/>
                  <a:pt x="1275893" y="758283"/>
                </a:cubicBezTo>
                <a:cubicBezTo>
                  <a:pt x="1278443" y="769758"/>
                  <a:pt x="1283815" y="780435"/>
                  <a:pt x="1287044" y="791737"/>
                </a:cubicBezTo>
                <a:cubicBezTo>
                  <a:pt x="1291254" y="806473"/>
                  <a:pt x="1294478" y="821474"/>
                  <a:pt x="1298195" y="836342"/>
                </a:cubicBezTo>
                <a:cubicBezTo>
                  <a:pt x="1285809" y="1071679"/>
                  <a:pt x="1309408" y="981126"/>
                  <a:pt x="1264742" y="1115122"/>
                </a:cubicBezTo>
                <a:cubicBezTo>
                  <a:pt x="1261025" y="1126273"/>
                  <a:pt x="1261902" y="1140264"/>
                  <a:pt x="1253590" y="1148576"/>
                </a:cubicBezTo>
                <a:cubicBezTo>
                  <a:pt x="1235005" y="1167161"/>
                  <a:pt x="1219703" y="1189752"/>
                  <a:pt x="1197834" y="1204332"/>
                </a:cubicBezTo>
                <a:cubicBezTo>
                  <a:pt x="1186683" y="1211766"/>
                  <a:pt x="1174467" y="1217809"/>
                  <a:pt x="1164381" y="1226634"/>
                </a:cubicBezTo>
                <a:cubicBezTo>
                  <a:pt x="1144600" y="1243942"/>
                  <a:pt x="1127211" y="1263805"/>
                  <a:pt x="1108625" y="1282391"/>
                </a:cubicBezTo>
                <a:cubicBezTo>
                  <a:pt x="1101191" y="1289825"/>
                  <a:pt x="1096296" y="1301368"/>
                  <a:pt x="1086322" y="1304693"/>
                </a:cubicBezTo>
                <a:lnTo>
                  <a:pt x="1019415" y="1326995"/>
                </a:lnTo>
                <a:cubicBezTo>
                  <a:pt x="979045" y="1353908"/>
                  <a:pt x="997948" y="1343304"/>
                  <a:pt x="963659" y="1360449"/>
                </a:cubicBezTo>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0FCAC29-4921-4FA6-88F7-6B3E8746F432}"/>
              </a:ext>
            </a:extLst>
          </p:cNvPr>
          <p:cNvSpPr/>
          <p:nvPr/>
        </p:nvSpPr>
        <p:spPr>
          <a:xfrm>
            <a:off x="2947880" y="1072332"/>
            <a:ext cx="390292" cy="111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2B3037-6D08-4CF2-A0FD-BC7817AD6FB4}"/>
              </a:ext>
            </a:extLst>
          </p:cNvPr>
          <p:cNvSpPr/>
          <p:nvPr/>
        </p:nvSpPr>
        <p:spPr>
          <a:xfrm>
            <a:off x="2797563" y="835690"/>
            <a:ext cx="179813" cy="179071"/>
          </a:xfrm>
          <a:custGeom>
            <a:avLst/>
            <a:gdLst>
              <a:gd name="connsiteX0" fmla="*/ 79452 w 179813"/>
              <a:gd name="connsiteY0" fmla="*/ 651 h 179071"/>
              <a:gd name="connsiteX1" fmla="*/ 12544 w 179813"/>
              <a:gd name="connsiteY1" fmla="*/ 11803 h 179071"/>
              <a:gd name="connsiteX2" fmla="*/ 1393 w 179813"/>
              <a:gd name="connsiteY2" fmla="*/ 45256 h 179071"/>
              <a:gd name="connsiteX3" fmla="*/ 34847 w 179813"/>
              <a:gd name="connsiteY3" fmla="*/ 179071 h 179071"/>
              <a:gd name="connsiteX4" fmla="*/ 112905 w 179813"/>
              <a:gd name="connsiteY4" fmla="*/ 167920 h 179071"/>
              <a:gd name="connsiteX5" fmla="*/ 168661 w 179813"/>
              <a:gd name="connsiteY5" fmla="*/ 112164 h 179071"/>
              <a:gd name="connsiteX6" fmla="*/ 179813 w 179813"/>
              <a:gd name="connsiteY6" fmla="*/ 78710 h 179071"/>
              <a:gd name="connsiteX7" fmla="*/ 157510 w 179813"/>
              <a:gd name="connsiteY7" fmla="*/ 11803 h 179071"/>
              <a:gd name="connsiteX8" fmla="*/ 79452 w 179813"/>
              <a:gd name="connsiteY8" fmla="*/ 651 h 17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13" h="179071">
                <a:moveTo>
                  <a:pt x="79452" y="651"/>
                </a:moveTo>
                <a:cubicBezTo>
                  <a:pt x="55291" y="651"/>
                  <a:pt x="32175" y="585"/>
                  <a:pt x="12544" y="11803"/>
                </a:cubicBezTo>
                <a:cubicBezTo>
                  <a:pt x="2339" y="17635"/>
                  <a:pt x="1393" y="33502"/>
                  <a:pt x="1393" y="45256"/>
                </a:cubicBezTo>
                <a:cubicBezTo>
                  <a:pt x="1393" y="155034"/>
                  <a:pt x="-10439" y="133787"/>
                  <a:pt x="34847" y="179071"/>
                </a:cubicBezTo>
                <a:cubicBezTo>
                  <a:pt x="60866" y="175354"/>
                  <a:pt x="87730" y="175473"/>
                  <a:pt x="112905" y="167920"/>
                </a:cubicBezTo>
                <a:cubicBezTo>
                  <a:pt x="139143" y="160049"/>
                  <a:pt x="157291" y="134904"/>
                  <a:pt x="168661" y="112164"/>
                </a:cubicBezTo>
                <a:cubicBezTo>
                  <a:pt x="173918" y="101650"/>
                  <a:pt x="176096" y="89861"/>
                  <a:pt x="179813" y="78710"/>
                </a:cubicBezTo>
                <a:cubicBezTo>
                  <a:pt x="172379" y="56408"/>
                  <a:pt x="171174" y="30933"/>
                  <a:pt x="157510" y="11803"/>
                </a:cubicBezTo>
                <a:cubicBezTo>
                  <a:pt x="146186" y="-4051"/>
                  <a:pt x="103613" y="651"/>
                  <a:pt x="79452" y="65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E0D8C1-A90F-4292-8A8A-9CD4E3D1AFC4}"/>
              </a:ext>
            </a:extLst>
          </p:cNvPr>
          <p:cNvSpPr/>
          <p:nvPr/>
        </p:nvSpPr>
        <p:spPr>
          <a:xfrm>
            <a:off x="3248266" y="828881"/>
            <a:ext cx="179813" cy="179071"/>
          </a:xfrm>
          <a:custGeom>
            <a:avLst/>
            <a:gdLst>
              <a:gd name="connsiteX0" fmla="*/ 79452 w 179813"/>
              <a:gd name="connsiteY0" fmla="*/ 651 h 179071"/>
              <a:gd name="connsiteX1" fmla="*/ 12544 w 179813"/>
              <a:gd name="connsiteY1" fmla="*/ 11803 h 179071"/>
              <a:gd name="connsiteX2" fmla="*/ 1393 w 179813"/>
              <a:gd name="connsiteY2" fmla="*/ 45256 h 179071"/>
              <a:gd name="connsiteX3" fmla="*/ 34847 w 179813"/>
              <a:gd name="connsiteY3" fmla="*/ 179071 h 179071"/>
              <a:gd name="connsiteX4" fmla="*/ 112905 w 179813"/>
              <a:gd name="connsiteY4" fmla="*/ 167920 h 179071"/>
              <a:gd name="connsiteX5" fmla="*/ 168661 w 179813"/>
              <a:gd name="connsiteY5" fmla="*/ 112164 h 179071"/>
              <a:gd name="connsiteX6" fmla="*/ 179813 w 179813"/>
              <a:gd name="connsiteY6" fmla="*/ 78710 h 179071"/>
              <a:gd name="connsiteX7" fmla="*/ 157510 w 179813"/>
              <a:gd name="connsiteY7" fmla="*/ 11803 h 179071"/>
              <a:gd name="connsiteX8" fmla="*/ 79452 w 179813"/>
              <a:gd name="connsiteY8" fmla="*/ 651 h 17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13" h="179071">
                <a:moveTo>
                  <a:pt x="79452" y="651"/>
                </a:moveTo>
                <a:cubicBezTo>
                  <a:pt x="55291" y="651"/>
                  <a:pt x="32175" y="585"/>
                  <a:pt x="12544" y="11803"/>
                </a:cubicBezTo>
                <a:cubicBezTo>
                  <a:pt x="2339" y="17635"/>
                  <a:pt x="1393" y="33502"/>
                  <a:pt x="1393" y="45256"/>
                </a:cubicBezTo>
                <a:cubicBezTo>
                  <a:pt x="1393" y="155034"/>
                  <a:pt x="-10439" y="133787"/>
                  <a:pt x="34847" y="179071"/>
                </a:cubicBezTo>
                <a:cubicBezTo>
                  <a:pt x="60866" y="175354"/>
                  <a:pt x="87730" y="175473"/>
                  <a:pt x="112905" y="167920"/>
                </a:cubicBezTo>
                <a:cubicBezTo>
                  <a:pt x="139143" y="160049"/>
                  <a:pt x="157291" y="134904"/>
                  <a:pt x="168661" y="112164"/>
                </a:cubicBezTo>
                <a:cubicBezTo>
                  <a:pt x="173918" y="101650"/>
                  <a:pt x="176096" y="89861"/>
                  <a:pt x="179813" y="78710"/>
                </a:cubicBezTo>
                <a:cubicBezTo>
                  <a:pt x="172379" y="56408"/>
                  <a:pt x="171174" y="30933"/>
                  <a:pt x="157510" y="11803"/>
                </a:cubicBezTo>
                <a:cubicBezTo>
                  <a:pt x="146186" y="-4051"/>
                  <a:pt x="103613" y="651"/>
                  <a:pt x="79452" y="651"/>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47CB781-0EBB-47BC-9794-6EAC45A815EC}"/>
              </a:ext>
            </a:extLst>
          </p:cNvPr>
          <p:cNvSpPr/>
          <p:nvPr/>
        </p:nvSpPr>
        <p:spPr>
          <a:xfrm>
            <a:off x="2486027" y="1082271"/>
            <a:ext cx="1430546" cy="628440"/>
          </a:xfrm>
          <a:custGeom>
            <a:avLst/>
            <a:gdLst>
              <a:gd name="connsiteX0" fmla="*/ 189928 w 1691005"/>
              <a:gd name="connsiteY0" fmla="*/ 167519 h 836681"/>
              <a:gd name="connsiteX1" fmla="*/ 145323 w 1691005"/>
              <a:gd name="connsiteY1" fmla="*/ 89461 h 836681"/>
              <a:gd name="connsiteX2" fmla="*/ 33811 w 1691005"/>
              <a:gd name="connsiteY2" fmla="*/ 67158 h 836681"/>
              <a:gd name="connsiteX3" fmla="*/ 358 w 1691005"/>
              <a:gd name="connsiteY3" fmla="*/ 44856 h 836681"/>
              <a:gd name="connsiteX4" fmla="*/ 22660 w 1691005"/>
              <a:gd name="connsiteY4" fmla="*/ 122914 h 836681"/>
              <a:gd name="connsiteX5" fmla="*/ 33811 w 1691005"/>
              <a:gd name="connsiteY5" fmla="*/ 279031 h 836681"/>
              <a:gd name="connsiteX6" fmla="*/ 56114 w 1691005"/>
              <a:gd name="connsiteY6" fmla="*/ 357090 h 836681"/>
              <a:gd name="connsiteX7" fmla="*/ 78416 w 1691005"/>
              <a:gd name="connsiteY7" fmla="*/ 490904 h 836681"/>
              <a:gd name="connsiteX8" fmla="*/ 123021 w 1691005"/>
              <a:gd name="connsiteY8" fmla="*/ 557812 h 836681"/>
              <a:gd name="connsiteX9" fmla="*/ 145323 w 1691005"/>
              <a:gd name="connsiteY9" fmla="*/ 591265 h 836681"/>
              <a:gd name="connsiteX10" fmla="*/ 167626 w 1691005"/>
              <a:gd name="connsiteY10" fmla="*/ 613568 h 836681"/>
              <a:gd name="connsiteX11" fmla="*/ 189928 w 1691005"/>
              <a:gd name="connsiteY11" fmla="*/ 647022 h 836681"/>
              <a:gd name="connsiteX12" fmla="*/ 256836 w 1691005"/>
              <a:gd name="connsiteY12" fmla="*/ 691626 h 836681"/>
              <a:gd name="connsiteX13" fmla="*/ 323743 w 1691005"/>
              <a:gd name="connsiteY13" fmla="*/ 736231 h 836681"/>
              <a:gd name="connsiteX14" fmla="*/ 346045 w 1691005"/>
              <a:gd name="connsiteY14" fmla="*/ 758534 h 836681"/>
              <a:gd name="connsiteX15" fmla="*/ 479860 w 1691005"/>
              <a:gd name="connsiteY15" fmla="*/ 780836 h 836681"/>
              <a:gd name="connsiteX16" fmla="*/ 535616 w 1691005"/>
              <a:gd name="connsiteY16" fmla="*/ 791987 h 836681"/>
              <a:gd name="connsiteX17" fmla="*/ 870153 w 1691005"/>
              <a:gd name="connsiteY17" fmla="*/ 814290 h 836681"/>
              <a:gd name="connsiteX18" fmla="*/ 903606 w 1691005"/>
              <a:gd name="connsiteY18" fmla="*/ 825441 h 836681"/>
              <a:gd name="connsiteX19" fmla="*/ 1171236 w 1691005"/>
              <a:gd name="connsiteY19" fmla="*/ 825441 h 836681"/>
              <a:gd name="connsiteX20" fmla="*/ 1238143 w 1691005"/>
              <a:gd name="connsiteY20" fmla="*/ 803139 h 836681"/>
              <a:gd name="connsiteX21" fmla="*/ 1271597 w 1691005"/>
              <a:gd name="connsiteY21" fmla="*/ 780836 h 836681"/>
              <a:gd name="connsiteX22" fmla="*/ 1360806 w 1691005"/>
              <a:gd name="connsiteY22" fmla="*/ 758534 h 836681"/>
              <a:gd name="connsiteX23" fmla="*/ 1394260 w 1691005"/>
              <a:gd name="connsiteY23" fmla="*/ 747383 h 836681"/>
              <a:gd name="connsiteX24" fmla="*/ 1450016 w 1691005"/>
              <a:gd name="connsiteY24" fmla="*/ 713929 h 836681"/>
              <a:gd name="connsiteX25" fmla="*/ 1505772 w 1691005"/>
              <a:gd name="connsiteY25" fmla="*/ 680475 h 836681"/>
              <a:gd name="connsiteX26" fmla="*/ 1550377 w 1691005"/>
              <a:gd name="connsiteY26" fmla="*/ 635870 h 836681"/>
              <a:gd name="connsiteX27" fmla="*/ 1594982 w 1691005"/>
              <a:gd name="connsiteY27" fmla="*/ 580114 h 836681"/>
              <a:gd name="connsiteX28" fmla="*/ 1617284 w 1691005"/>
              <a:gd name="connsiteY28" fmla="*/ 513207 h 836681"/>
              <a:gd name="connsiteX29" fmla="*/ 1639587 w 1691005"/>
              <a:gd name="connsiteY29" fmla="*/ 446300 h 836681"/>
              <a:gd name="connsiteX30" fmla="*/ 1661889 w 1691005"/>
              <a:gd name="connsiteY30" fmla="*/ 368241 h 836681"/>
              <a:gd name="connsiteX31" fmla="*/ 1673041 w 1691005"/>
              <a:gd name="connsiteY31" fmla="*/ 279031 h 836681"/>
              <a:gd name="connsiteX32" fmla="*/ 1606133 w 1691005"/>
              <a:gd name="connsiteY32" fmla="*/ 11402 h 836681"/>
              <a:gd name="connsiteX33" fmla="*/ 1572680 w 1691005"/>
              <a:gd name="connsiteY33" fmla="*/ 22553 h 836681"/>
              <a:gd name="connsiteX34" fmla="*/ 1528075 w 1691005"/>
              <a:gd name="connsiteY34" fmla="*/ 111763 h 836681"/>
              <a:gd name="connsiteX35" fmla="*/ 1505772 w 1691005"/>
              <a:gd name="connsiteY35" fmla="*/ 178670 h 836681"/>
              <a:gd name="connsiteX36" fmla="*/ 1494621 w 1691005"/>
              <a:gd name="connsiteY36" fmla="*/ 212124 h 836681"/>
              <a:gd name="connsiteX37" fmla="*/ 1472319 w 1691005"/>
              <a:gd name="connsiteY37" fmla="*/ 245578 h 836681"/>
              <a:gd name="connsiteX38" fmla="*/ 1438865 w 1691005"/>
              <a:gd name="connsiteY38" fmla="*/ 234426 h 836681"/>
              <a:gd name="connsiteX39" fmla="*/ 1394260 w 1691005"/>
              <a:gd name="connsiteY39" fmla="*/ 111763 h 836681"/>
              <a:gd name="connsiteX40" fmla="*/ 1371958 w 1691005"/>
              <a:gd name="connsiteY40" fmla="*/ 78309 h 836681"/>
              <a:gd name="connsiteX41" fmla="*/ 1327353 w 1691005"/>
              <a:gd name="connsiteY41" fmla="*/ 22553 h 836681"/>
              <a:gd name="connsiteX42" fmla="*/ 1293899 w 1691005"/>
              <a:gd name="connsiteY42" fmla="*/ 33704 h 836681"/>
              <a:gd name="connsiteX43" fmla="*/ 1249294 w 1691005"/>
              <a:gd name="connsiteY43" fmla="*/ 134065 h 836681"/>
              <a:gd name="connsiteX44" fmla="*/ 1238143 w 1691005"/>
              <a:gd name="connsiteY44" fmla="*/ 167519 h 836681"/>
              <a:gd name="connsiteX45" fmla="*/ 1226992 w 1691005"/>
              <a:gd name="connsiteY45" fmla="*/ 200973 h 836681"/>
              <a:gd name="connsiteX46" fmla="*/ 1204689 w 1691005"/>
              <a:gd name="connsiteY46" fmla="*/ 245578 h 836681"/>
              <a:gd name="connsiteX47" fmla="*/ 1171236 w 1691005"/>
              <a:gd name="connsiteY47" fmla="*/ 301334 h 836681"/>
              <a:gd name="connsiteX48" fmla="*/ 1126631 w 1691005"/>
              <a:gd name="connsiteY48" fmla="*/ 345939 h 836681"/>
              <a:gd name="connsiteX49" fmla="*/ 1104328 w 1691005"/>
              <a:gd name="connsiteY49" fmla="*/ 312485 h 836681"/>
              <a:gd name="connsiteX50" fmla="*/ 1070875 w 1691005"/>
              <a:gd name="connsiteY50" fmla="*/ 245578 h 836681"/>
              <a:gd name="connsiteX51" fmla="*/ 1015119 w 1691005"/>
              <a:gd name="connsiteY51" fmla="*/ 189822 h 836681"/>
              <a:gd name="connsiteX52" fmla="*/ 992816 w 1691005"/>
              <a:gd name="connsiteY52" fmla="*/ 167519 h 836681"/>
              <a:gd name="connsiteX53" fmla="*/ 937060 w 1691005"/>
              <a:gd name="connsiteY53" fmla="*/ 122914 h 836681"/>
              <a:gd name="connsiteX54" fmla="*/ 892455 w 1691005"/>
              <a:gd name="connsiteY54" fmla="*/ 134065 h 836681"/>
              <a:gd name="connsiteX55" fmla="*/ 847850 w 1691005"/>
              <a:gd name="connsiteY55" fmla="*/ 256729 h 836681"/>
              <a:gd name="connsiteX56" fmla="*/ 814397 w 1691005"/>
              <a:gd name="connsiteY56" fmla="*/ 334787 h 836681"/>
              <a:gd name="connsiteX57" fmla="*/ 780943 w 1691005"/>
              <a:gd name="connsiteY57" fmla="*/ 401695 h 836681"/>
              <a:gd name="connsiteX58" fmla="*/ 714036 w 1691005"/>
              <a:gd name="connsiteY58" fmla="*/ 345939 h 836681"/>
              <a:gd name="connsiteX59" fmla="*/ 691733 w 1691005"/>
              <a:gd name="connsiteY59" fmla="*/ 312485 h 836681"/>
              <a:gd name="connsiteX60" fmla="*/ 635977 w 1691005"/>
              <a:gd name="connsiteY60" fmla="*/ 256729 h 836681"/>
              <a:gd name="connsiteX61" fmla="*/ 613675 w 1691005"/>
              <a:gd name="connsiteY61" fmla="*/ 234426 h 836681"/>
              <a:gd name="connsiteX62" fmla="*/ 591372 w 1691005"/>
              <a:gd name="connsiteY62" fmla="*/ 212124 h 836681"/>
              <a:gd name="connsiteX63" fmla="*/ 557919 w 1691005"/>
              <a:gd name="connsiteY63" fmla="*/ 145217 h 836681"/>
              <a:gd name="connsiteX64" fmla="*/ 513314 w 1691005"/>
              <a:gd name="connsiteY64" fmla="*/ 189822 h 836681"/>
              <a:gd name="connsiteX65" fmla="*/ 491011 w 1691005"/>
              <a:gd name="connsiteY65" fmla="*/ 256729 h 836681"/>
              <a:gd name="connsiteX66" fmla="*/ 446406 w 1691005"/>
              <a:gd name="connsiteY66" fmla="*/ 334787 h 836681"/>
              <a:gd name="connsiteX67" fmla="*/ 424104 w 1691005"/>
              <a:gd name="connsiteY67" fmla="*/ 357090 h 836681"/>
              <a:gd name="connsiteX68" fmla="*/ 390650 w 1691005"/>
              <a:gd name="connsiteY68" fmla="*/ 345939 h 836681"/>
              <a:gd name="connsiteX69" fmla="*/ 368348 w 1691005"/>
              <a:gd name="connsiteY69" fmla="*/ 279031 h 836681"/>
              <a:gd name="connsiteX70" fmla="*/ 357197 w 1691005"/>
              <a:gd name="connsiteY70" fmla="*/ 245578 h 836681"/>
              <a:gd name="connsiteX71" fmla="*/ 334894 w 1691005"/>
              <a:gd name="connsiteY71" fmla="*/ 223275 h 836681"/>
              <a:gd name="connsiteX72" fmla="*/ 312592 w 1691005"/>
              <a:gd name="connsiteY72" fmla="*/ 111763 h 836681"/>
              <a:gd name="connsiteX73" fmla="*/ 290289 w 1691005"/>
              <a:gd name="connsiteY73" fmla="*/ 67158 h 836681"/>
              <a:gd name="connsiteX74" fmla="*/ 279138 w 1691005"/>
              <a:gd name="connsiteY74" fmla="*/ 33704 h 836681"/>
              <a:gd name="connsiteX75" fmla="*/ 245684 w 1691005"/>
              <a:gd name="connsiteY75" fmla="*/ 11402 h 836681"/>
              <a:gd name="connsiteX76" fmla="*/ 212231 w 1691005"/>
              <a:gd name="connsiteY76" fmla="*/ 33704 h 836681"/>
              <a:gd name="connsiteX77" fmla="*/ 201080 w 1691005"/>
              <a:gd name="connsiteY77" fmla="*/ 67158 h 836681"/>
              <a:gd name="connsiteX78" fmla="*/ 178777 w 1691005"/>
              <a:gd name="connsiteY78" fmla="*/ 100612 h 836681"/>
              <a:gd name="connsiteX79" fmla="*/ 189928 w 1691005"/>
              <a:gd name="connsiteY79" fmla="*/ 167519 h 83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91005" h="836681">
                <a:moveTo>
                  <a:pt x="189928" y="167519"/>
                </a:moveTo>
                <a:cubicBezTo>
                  <a:pt x="184352" y="165660"/>
                  <a:pt x="170564" y="97875"/>
                  <a:pt x="145323" y="89461"/>
                </a:cubicBezTo>
                <a:cubicBezTo>
                  <a:pt x="109361" y="77474"/>
                  <a:pt x="33811" y="67158"/>
                  <a:pt x="33811" y="67158"/>
                </a:cubicBezTo>
                <a:cubicBezTo>
                  <a:pt x="22660" y="59724"/>
                  <a:pt x="9834" y="35379"/>
                  <a:pt x="358" y="44856"/>
                </a:cubicBezTo>
                <a:cubicBezTo>
                  <a:pt x="-3143" y="48357"/>
                  <a:pt x="20086" y="115192"/>
                  <a:pt x="22660" y="122914"/>
                </a:cubicBezTo>
                <a:cubicBezTo>
                  <a:pt x="26377" y="174953"/>
                  <a:pt x="28049" y="227179"/>
                  <a:pt x="33811" y="279031"/>
                </a:cubicBezTo>
                <a:cubicBezTo>
                  <a:pt x="36144" y="300029"/>
                  <a:pt x="49067" y="335949"/>
                  <a:pt x="56114" y="357090"/>
                </a:cubicBezTo>
                <a:cubicBezTo>
                  <a:pt x="58161" y="375515"/>
                  <a:pt x="60253" y="458211"/>
                  <a:pt x="78416" y="490904"/>
                </a:cubicBezTo>
                <a:cubicBezTo>
                  <a:pt x="91433" y="514335"/>
                  <a:pt x="108153" y="535509"/>
                  <a:pt x="123021" y="557812"/>
                </a:cubicBezTo>
                <a:cubicBezTo>
                  <a:pt x="130455" y="568963"/>
                  <a:pt x="135846" y="581788"/>
                  <a:pt x="145323" y="591265"/>
                </a:cubicBezTo>
                <a:cubicBezTo>
                  <a:pt x="152757" y="598699"/>
                  <a:pt x="161058" y="605358"/>
                  <a:pt x="167626" y="613568"/>
                </a:cubicBezTo>
                <a:cubicBezTo>
                  <a:pt x="175998" y="624033"/>
                  <a:pt x="179842" y="638197"/>
                  <a:pt x="189928" y="647022"/>
                </a:cubicBezTo>
                <a:cubicBezTo>
                  <a:pt x="210100" y="664673"/>
                  <a:pt x="237883" y="672672"/>
                  <a:pt x="256836" y="691626"/>
                </a:cubicBezTo>
                <a:cubicBezTo>
                  <a:pt x="290892" y="725684"/>
                  <a:pt x="269734" y="709227"/>
                  <a:pt x="323743" y="736231"/>
                </a:cubicBezTo>
                <a:cubicBezTo>
                  <a:pt x="331177" y="743665"/>
                  <a:pt x="336382" y="754393"/>
                  <a:pt x="346045" y="758534"/>
                </a:cubicBezTo>
                <a:cubicBezTo>
                  <a:pt x="362767" y="765701"/>
                  <a:pt x="472910" y="779678"/>
                  <a:pt x="479860" y="780836"/>
                </a:cubicBezTo>
                <a:cubicBezTo>
                  <a:pt x="498556" y="783952"/>
                  <a:pt x="516779" y="789894"/>
                  <a:pt x="535616" y="791987"/>
                </a:cubicBezTo>
                <a:cubicBezTo>
                  <a:pt x="607664" y="799993"/>
                  <a:pt x="809870" y="810744"/>
                  <a:pt x="870153" y="814290"/>
                </a:cubicBezTo>
                <a:cubicBezTo>
                  <a:pt x="881304" y="818007"/>
                  <a:pt x="892012" y="823509"/>
                  <a:pt x="903606" y="825441"/>
                </a:cubicBezTo>
                <a:cubicBezTo>
                  <a:pt x="1022386" y="845237"/>
                  <a:pt x="1032006" y="834723"/>
                  <a:pt x="1171236" y="825441"/>
                </a:cubicBezTo>
                <a:cubicBezTo>
                  <a:pt x="1193538" y="818007"/>
                  <a:pt x="1218583" y="816179"/>
                  <a:pt x="1238143" y="803139"/>
                </a:cubicBezTo>
                <a:cubicBezTo>
                  <a:pt x="1249294" y="795705"/>
                  <a:pt x="1259610" y="786830"/>
                  <a:pt x="1271597" y="780836"/>
                </a:cubicBezTo>
                <a:cubicBezTo>
                  <a:pt x="1297086" y="768091"/>
                  <a:pt x="1335359" y="764896"/>
                  <a:pt x="1360806" y="758534"/>
                </a:cubicBezTo>
                <a:cubicBezTo>
                  <a:pt x="1372210" y="755683"/>
                  <a:pt x="1383109" y="751100"/>
                  <a:pt x="1394260" y="747383"/>
                </a:cubicBezTo>
                <a:cubicBezTo>
                  <a:pt x="1450772" y="690871"/>
                  <a:pt x="1377636" y="757358"/>
                  <a:pt x="1450016" y="713929"/>
                </a:cubicBezTo>
                <a:cubicBezTo>
                  <a:pt x="1526550" y="668008"/>
                  <a:pt x="1411007" y="712063"/>
                  <a:pt x="1505772" y="680475"/>
                </a:cubicBezTo>
                <a:lnTo>
                  <a:pt x="1550377" y="635870"/>
                </a:lnTo>
                <a:cubicBezTo>
                  <a:pt x="1568916" y="617331"/>
                  <a:pt x="1583727" y="605439"/>
                  <a:pt x="1594982" y="580114"/>
                </a:cubicBezTo>
                <a:cubicBezTo>
                  <a:pt x="1604530" y="558631"/>
                  <a:pt x="1609850" y="535509"/>
                  <a:pt x="1617284" y="513207"/>
                </a:cubicBezTo>
                <a:lnTo>
                  <a:pt x="1639587" y="446300"/>
                </a:lnTo>
                <a:cubicBezTo>
                  <a:pt x="1648425" y="419785"/>
                  <a:pt x="1657222" y="396245"/>
                  <a:pt x="1661889" y="368241"/>
                </a:cubicBezTo>
                <a:cubicBezTo>
                  <a:pt x="1666816" y="338681"/>
                  <a:pt x="1669324" y="308768"/>
                  <a:pt x="1673041" y="279031"/>
                </a:cubicBezTo>
                <a:cubicBezTo>
                  <a:pt x="1662559" y="17010"/>
                  <a:pt x="1752793" y="-25263"/>
                  <a:pt x="1606133" y="11402"/>
                </a:cubicBezTo>
                <a:cubicBezTo>
                  <a:pt x="1594730" y="14253"/>
                  <a:pt x="1583831" y="18836"/>
                  <a:pt x="1572680" y="22553"/>
                </a:cubicBezTo>
                <a:cubicBezTo>
                  <a:pt x="1533753" y="61480"/>
                  <a:pt x="1553703" y="34881"/>
                  <a:pt x="1528075" y="111763"/>
                </a:cubicBezTo>
                <a:lnTo>
                  <a:pt x="1505772" y="178670"/>
                </a:lnTo>
                <a:cubicBezTo>
                  <a:pt x="1502055" y="189821"/>
                  <a:pt x="1501141" y="202344"/>
                  <a:pt x="1494621" y="212124"/>
                </a:cubicBezTo>
                <a:lnTo>
                  <a:pt x="1472319" y="245578"/>
                </a:lnTo>
                <a:cubicBezTo>
                  <a:pt x="1461168" y="241861"/>
                  <a:pt x="1448044" y="241769"/>
                  <a:pt x="1438865" y="234426"/>
                </a:cubicBezTo>
                <a:cubicBezTo>
                  <a:pt x="1398965" y="202506"/>
                  <a:pt x="1421176" y="152139"/>
                  <a:pt x="1394260" y="111763"/>
                </a:cubicBezTo>
                <a:cubicBezTo>
                  <a:pt x="1386826" y="100612"/>
                  <a:pt x="1380330" y="88774"/>
                  <a:pt x="1371958" y="78309"/>
                </a:cubicBezTo>
                <a:cubicBezTo>
                  <a:pt x="1308400" y="-1139"/>
                  <a:pt x="1395996" y="125521"/>
                  <a:pt x="1327353" y="22553"/>
                </a:cubicBezTo>
                <a:cubicBezTo>
                  <a:pt x="1316202" y="26270"/>
                  <a:pt x="1303078" y="26361"/>
                  <a:pt x="1293899" y="33704"/>
                </a:cubicBezTo>
                <a:cubicBezTo>
                  <a:pt x="1269803" y="52981"/>
                  <a:pt x="1256108" y="113624"/>
                  <a:pt x="1249294" y="134065"/>
                </a:cubicBezTo>
                <a:lnTo>
                  <a:pt x="1238143" y="167519"/>
                </a:lnTo>
                <a:cubicBezTo>
                  <a:pt x="1234426" y="178670"/>
                  <a:pt x="1232249" y="190460"/>
                  <a:pt x="1226992" y="200973"/>
                </a:cubicBezTo>
                <a:cubicBezTo>
                  <a:pt x="1219558" y="215841"/>
                  <a:pt x="1211237" y="230299"/>
                  <a:pt x="1204689" y="245578"/>
                </a:cubicBezTo>
                <a:cubicBezTo>
                  <a:pt x="1182975" y="296244"/>
                  <a:pt x="1208324" y="264244"/>
                  <a:pt x="1171236" y="301334"/>
                </a:cubicBezTo>
                <a:cubicBezTo>
                  <a:pt x="1165988" y="317076"/>
                  <a:pt x="1161613" y="359932"/>
                  <a:pt x="1126631" y="345939"/>
                </a:cubicBezTo>
                <a:cubicBezTo>
                  <a:pt x="1114187" y="340962"/>
                  <a:pt x="1111762" y="323636"/>
                  <a:pt x="1104328" y="312485"/>
                </a:cubicBezTo>
                <a:cubicBezTo>
                  <a:pt x="1093800" y="280901"/>
                  <a:pt x="1094155" y="272183"/>
                  <a:pt x="1070875" y="245578"/>
                </a:cubicBezTo>
                <a:cubicBezTo>
                  <a:pt x="1053567" y="225798"/>
                  <a:pt x="1033704" y="208407"/>
                  <a:pt x="1015119" y="189822"/>
                </a:cubicBezTo>
                <a:cubicBezTo>
                  <a:pt x="1007685" y="182388"/>
                  <a:pt x="998648" y="176267"/>
                  <a:pt x="992816" y="167519"/>
                </a:cubicBezTo>
                <a:cubicBezTo>
                  <a:pt x="963994" y="124285"/>
                  <a:pt x="983228" y="138303"/>
                  <a:pt x="937060" y="122914"/>
                </a:cubicBezTo>
                <a:cubicBezTo>
                  <a:pt x="922192" y="126631"/>
                  <a:pt x="903292" y="123228"/>
                  <a:pt x="892455" y="134065"/>
                </a:cubicBezTo>
                <a:cubicBezTo>
                  <a:pt x="884699" y="141821"/>
                  <a:pt x="849146" y="252840"/>
                  <a:pt x="847850" y="256729"/>
                </a:cubicBezTo>
                <a:cubicBezTo>
                  <a:pt x="821697" y="335187"/>
                  <a:pt x="855737" y="238328"/>
                  <a:pt x="814397" y="334787"/>
                </a:cubicBezTo>
                <a:cubicBezTo>
                  <a:pt x="786696" y="399422"/>
                  <a:pt x="823802" y="337405"/>
                  <a:pt x="780943" y="401695"/>
                </a:cubicBezTo>
                <a:cubicBezTo>
                  <a:pt x="748050" y="379766"/>
                  <a:pt x="740867" y="378136"/>
                  <a:pt x="714036" y="345939"/>
                </a:cubicBezTo>
                <a:cubicBezTo>
                  <a:pt x="705456" y="335643"/>
                  <a:pt x="700558" y="322571"/>
                  <a:pt x="691733" y="312485"/>
                </a:cubicBezTo>
                <a:cubicBezTo>
                  <a:pt x="674425" y="292705"/>
                  <a:pt x="654562" y="275314"/>
                  <a:pt x="635977" y="256729"/>
                </a:cubicBezTo>
                <a:lnTo>
                  <a:pt x="613675" y="234426"/>
                </a:lnTo>
                <a:lnTo>
                  <a:pt x="591372" y="212124"/>
                </a:lnTo>
                <a:cubicBezTo>
                  <a:pt x="589288" y="205871"/>
                  <a:pt x="571572" y="142941"/>
                  <a:pt x="557919" y="145217"/>
                </a:cubicBezTo>
                <a:cubicBezTo>
                  <a:pt x="537178" y="148674"/>
                  <a:pt x="513314" y="189822"/>
                  <a:pt x="513314" y="189822"/>
                </a:cubicBezTo>
                <a:cubicBezTo>
                  <a:pt x="505880" y="212124"/>
                  <a:pt x="501524" y="235702"/>
                  <a:pt x="491011" y="256729"/>
                </a:cubicBezTo>
                <a:cubicBezTo>
                  <a:pt x="475745" y="287261"/>
                  <a:pt x="467425" y="308513"/>
                  <a:pt x="446406" y="334787"/>
                </a:cubicBezTo>
                <a:cubicBezTo>
                  <a:pt x="439838" y="342997"/>
                  <a:pt x="431538" y="349656"/>
                  <a:pt x="424104" y="357090"/>
                </a:cubicBezTo>
                <a:cubicBezTo>
                  <a:pt x="412953" y="353373"/>
                  <a:pt x="397482" y="355504"/>
                  <a:pt x="390650" y="345939"/>
                </a:cubicBezTo>
                <a:cubicBezTo>
                  <a:pt x="376986" y="326809"/>
                  <a:pt x="375782" y="301334"/>
                  <a:pt x="368348" y="279031"/>
                </a:cubicBezTo>
                <a:cubicBezTo>
                  <a:pt x="364631" y="267880"/>
                  <a:pt x="365508" y="253889"/>
                  <a:pt x="357197" y="245578"/>
                </a:cubicBezTo>
                <a:lnTo>
                  <a:pt x="334894" y="223275"/>
                </a:lnTo>
                <a:cubicBezTo>
                  <a:pt x="331040" y="200152"/>
                  <a:pt x="322572" y="138377"/>
                  <a:pt x="312592" y="111763"/>
                </a:cubicBezTo>
                <a:cubicBezTo>
                  <a:pt x="306755" y="96198"/>
                  <a:pt x="296837" y="82437"/>
                  <a:pt x="290289" y="67158"/>
                </a:cubicBezTo>
                <a:cubicBezTo>
                  <a:pt x="285659" y="56354"/>
                  <a:pt x="286481" y="42883"/>
                  <a:pt x="279138" y="33704"/>
                </a:cubicBezTo>
                <a:cubicBezTo>
                  <a:pt x="270766" y="23239"/>
                  <a:pt x="256835" y="18836"/>
                  <a:pt x="245684" y="11402"/>
                </a:cubicBezTo>
                <a:cubicBezTo>
                  <a:pt x="234533" y="18836"/>
                  <a:pt x="220603" y="23239"/>
                  <a:pt x="212231" y="33704"/>
                </a:cubicBezTo>
                <a:cubicBezTo>
                  <a:pt x="204888" y="42883"/>
                  <a:pt x="206337" y="56644"/>
                  <a:pt x="201080" y="67158"/>
                </a:cubicBezTo>
                <a:cubicBezTo>
                  <a:pt x="195086" y="79145"/>
                  <a:pt x="186211" y="89461"/>
                  <a:pt x="178777" y="100612"/>
                </a:cubicBezTo>
                <a:cubicBezTo>
                  <a:pt x="166450" y="137592"/>
                  <a:pt x="195504" y="169378"/>
                  <a:pt x="189928" y="167519"/>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51BFDAB2-48D4-4A10-92E8-0FB303F376CE}"/>
              </a:ext>
            </a:extLst>
          </p:cNvPr>
          <p:cNvSpPr/>
          <p:nvPr/>
        </p:nvSpPr>
        <p:spPr>
          <a:xfrm>
            <a:off x="2492524" y="1170627"/>
            <a:ext cx="339523" cy="301431"/>
          </a:xfrm>
          <a:custGeom>
            <a:avLst/>
            <a:gdLst>
              <a:gd name="connsiteX0" fmla="*/ 298 w 339523"/>
              <a:gd name="connsiteY0" fmla="*/ 78058 h 301431"/>
              <a:gd name="connsiteX1" fmla="*/ 56054 w 339523"/>
              <a:gd name="connsiteY1" fmla="*/ 44605 h 301431"/>
              <a:gd name="connsiteX2" fmla="*/ 122961 w 339523"/>
              <a:gd name="connsiteY2" fmla="*/ 22302 h 301431"/>
              <a:gd name="connsiteX3" fmla="*/ 223322 w 339523"/>
              <a:gd name="connsiteY3" fmla="*/ 0 h 301431"/>
              <a:gd name="connsiteX4" fmla="*/ 312532 w 339523"/>
              <a:gd name="connsiteY4" fmla="*/ 44605 h 301431"/>
              <a:gd name="connsiteX5" fmla="*/ 301381 w 339523"/>
              <a:gd name="connsiteY5" fmla="*/ 78058 h 301431"/>
              <a:gd name="connsiteX6" fmla="*/ 290229 w 339523"/>
              <a:gd name="connsiteY6" fmla="*/ 167268 h 301431"/>
              <a:gd name="connsiteX7" fmla="*/ 234473 w 339523"/>
              <a:gd name="connsiteY7" fmla="*/ 223024 h 301431"/>
              <a:gd name="connsiteX8" fmla="*/ 212171 w 339523"/>
              <a:gd name="connsiteY8" fmla="*/ 245327 h 301431"/>
              <a:gd name="connsiteX9" fmla="*/ 178717 w 339523"/>
              <a:gd name="connsiteY9" fmla="*/ 301083 h 301431"/>
              <a:gd name="connsiteX10" fmla="*/ 145264 w 339523"/>
              <a:gd name="connsiteY10" fmla="*/ 289931 h 301431"/>
              <a:gd name="connsiteX11" fmla="*/ 134112 w 339523"/>
              <a:gd name="connsiteY11" fmla="*/ 256478 h 301431"/>
              <a:gd name="connsiteX12" fmla="*/ 89507 w 339523"/>
              <a:gd name="connsiteY12" fmla="*/ 200722 h 301431"/>
              <a:gd name="connsiteX13" fmla="*/ 78356 w 339523"/>
              <a:gd name="connsiteY13" fmla="*/ 167268 h 301431"/>
              <a:gd name="connsiteX14" fmla="*/ 33751 w 339523"/>
              <a:gd name="connsiteY14" fmla="*/ 111512 h 301431"/>
              <a:gd name="connsiteX15" fmla="*/ 298 w 339523"/>
              <a:gd name="connsiteY15" fmla="*/ 78058 h 30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9523" h="301431">
                <a:moveTo>
                  <a:pt x="298" y="78058"/>
                </a:moveTo>
                <a:cubicBezTo>
                  <a:pt x="4015" y="66907"/>
                  <a:pt x="36323" y="53574"/>
                  <a:pt x="56054" y="44605"/>
                </a:cubicBezTo>
                <a:cubicBezTo>
                  <a:pt x="77456" y="34877"/>
                  <a:pt x="100659" y="29736"/>
                  <a:pt x="122961" y="22302"/>
                </a:cubicBezTo>
                <a:cubicBezTo>
                  <a:pt x="177860" y="4002"/>
                  <a:pt x="144829" y="13082"/>
                  <a:pt x="223322" y="0"/>
                </a:cubicBezTo>
                <a:cubicBezTo>
                  <a:pt x="376721" y="15340"/>
                  <a:pt x="345312" y="-20956"/>
                  <a:pt x="312532" y="44605"/>
                </a:cubicBezTo>
                <a:cubicBezTo>
                  <a:pt x="307275" y="55118"/>
                  <a:pt x="305098" y="66907"/>
                  <a:pt x="301381" y="78058"/>
                </a:cubicBezTo>
                <a:cubicBezTo>
                  <a:pt x="297664" y="107795"/>
                  <a:pt x="302787" y="140058"/>
                  <a:pt x="290229" y="167268"/>
                </a:cubicBezTo>
                <a:cubicBezTo>
                  <a:pt x="279215" y="191132"/>
                  <a:pt x="253058" y="204439"/>
                  <a:pt x="234473" y="223024"/>
                </a:cubicBezTo>
                <a:lnTo>
                  <a:pt x="212171" y="245327"/>
                </a:lnTo>
                <a:cubicBezTo>
                  <a:pt x="207474" y="259417"/>
                  <a:pt x="200584" y="296710"/>
                  <a:pt x="178717" y="301083"/>
                </a:cubicBezTo>
                <a:cubicBezTo>
                  <a:pt x="167191" y="303388"/>
                  <a:pt x="156415" y="293648"/>
                  <a:pt x="145264" y="289931"/>
                </a:cubicBezTo>
                <a:cubicBezTo>
                  <a:pt x="141547" y="278780"/>
                  <a:pt x="139369" y="266991"/>
                  <a:pt x="134112" y="256478"/>
                </a:cubicBezTo>
                <a:cubicBezTo>
                  <a:pt x="120043" y="228340"/>
                  <a:pt x="110254" y="221468"/>
                  <a:pt x="89507" y="200722"/>
                </a:cubicBezTo>
                <a:cubicBezTo>
                  <a:pt x="85790" y="189571"/>
                  <a:pt x="83613" y="177782"/>
                  <a:pt x="78356" y="167268"/>
                </a:cubicBezTo>
                <a:cubicBezTo>
                  <a:pt x="51065" y="112685"/>
                  <a:pt x="64870" y="153003"/>
                  <a:pt x="33751" y="111512"/>
                </a:cubicBezTo>
                <a:cubicBezTo>
                  <a:pt x="28764" y="104863"/>
                  <a:pt x="-3419" y="89209"/>
                  <a:pt x="298" y="78058"/>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EE9FD18-7053-482B-AF34-114A51CCBBB5}"/>
              </a:ext>
            </a:extLst>
          </p:cNvPr>
          <p:cNvSpPr/>
          <p:nvPr/>
        </p:nvSpPr>
        <p:spPr>
          <a:xfrm>
            <a:off x="3514056" y="1115377"/>
            <a:ext cx="339523" cy="301431"/>
          </a:xfrm>
          <a:custGeom>
            <a:avLst/>
            <a:gdLst>
              <a:gd name="connsiteX0" fmla="*/ 298 w 339523"/>
              <a:gd name="connsiteY0" fmla="*/ 78058 h 301431"/>
              <a:gd name="connsiteX1" fmla="*/ 56054 w 339523"/>
              <a:gd name="connsiteY1" fmla="*/ 44605 h 301431"/>
              <a:gd name="connsiteX2" fmla="*/ 122961 w 339523"/>
              <a:gd name="connsiteY2" fmla="*/ 22302 h 301431"/>
              <a:gd name="connsiteX3" fmla="*/ 223322 w 339523"/>
              <a:gd name="connsiteY3" fmla="*/ 0 h 301431"/>
              <a:gd name="connsiteX4" fmla="*/ 312532 w 339523"/>
              <a:gd name="connsiteY4" fmla="*/ 44605 h 301431"/>
              <a:gd name="connsiteX5" fmla="*/ 301381 w 339523"/>
              <a:gd name="connsiteY5" fmla="*/ 78058 h 301431"/>
              <a:gd name="connsiteX6" fmla="*/ 290229 w 339523"/>
              <a:gd name="connsiteY6" fmla="*/ 167268 h 301431"/>
              <a:gd name="connsiteX7" fmla="*/ 234473 w 339523"/>
              <a:gd name="connsiteY7" fmla="*/ 223024 h 301431"/>
              <a:gd name="connsiteX8" fmla="*/ 212171 w 339523"/>
              <a:gd name="connsiteY8" fmla="*/ 245327 h 301431"/>
              <a:gd name="connsiteX9" fmla="*/ 178717 w 339523"/>
              <a:gd name="connsiteY9" fmla="*/ 301083 h 301431"/>
              <a:gd name="connsiteX10" fmla="*/ 145264 w 339523"/>
              <a:gd name="connsiteY10" fmla="*/ 289931 h 301431"/>
              <a:gd name="connsiteX11" fmla="*/ 134112 w 339523"/>
              <a:gd name="connsiteY11" fmla="*/ 256478 h 301431"/>
              <a:gd name="connsiteX12" fmla="*/ 89507 w 339523"/>
              <a:gd name="connsiteY12" fmla="*/ 200722 h 301431"/>
              <a:gd name="connsiteX13" fmla="*/ 78356 w 339523"/>
              <a:gd name="connsiteY13" fmla="*/ 167268 h 301431"/>
              <a:gd name="connsiteX14" fmla="*/ 33751 w 339523"/>
              <a:gd name="connsiteY14" fmla="*/ 111512 h 301431"/>
              <a:gd name="connsiteX15" fmla="*/ 298 w 339523"/>
              <a:gd name="connsiteY15" fmla="*/ 78058 h 30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9523" h="301431">
                <a:moveTo>
                  <a:pt x="298" y="78058"/>
                </a:moveTo>
                <a:cubicBezTo>
                  <a:pt x="4015" y="66907"/>
                  <a:pt x="36323" y="53574"/>
                  <a:pt x="56054" y="44605"/>
                </a:cubicBezTo>
                <a:cubicBezTo>
                  <a:pt x="77456" y="34877"/>
                  <a:pt x="100659" y="29736"/>
                  <a:pt x="122961" y="22302"/>
                </a:cubicBezTo>
                <a:cubicBezTo>
                  <a:pt x="177860" y="4002"/>
                  <a:pt x="144829" y="13082"/>
                  <a:pt x="223322" y="0"/>
                </a:cubicBezTo>
                <a:cubicBezTo>
                  <a:pt x="376721" y="15340"/>
                  <a:pt x="345312" y="-20956"/>
                  <a:pt x="312532" y="44605"/>
                </a:cubicBezTo>
                <a:cubicBezTo>
                  <a:pt x="307275" y="55118"/>
                  <a:pt x="305098" y="66907"/>
                  <a:pt x="301381" y="78058"/>
                </a:cubicBezTo>
                <a:cubicBezTo>
                  <a:pt x="297664" y="107795"/>
                  <a:pt x="302787" y="140058"/>
                  <a:pt x="290229" y="167268"/>
                </a:cubicBezTo>
                <a:cubicBezTo>
                  <a:pt x="279215" y="191132"/>
                  <a:pt x="253058" y="204439"/>
                  <a:pt x="234473" y="223024"/>
                </a:cubicBezTo>
                <a:lnTo>
                  <a:pt x="212171" y="245327"/>
                </a:lnTo>
                <a:cubicBezTo>
                  <a:pt x="207474" y="259417"/>
                  <a:pt x="200584" y="296710"/>
                  <a:pt x="178717" y="301083"/>
                </a:cubicBezTo>
                <a:cubicBezTo>
                  <a:pt x="167191" y="303388"/>
                  <a:pt x="156415" y="293648"/>
                  <a:pt x="145264" y="289931"/>
                </a:cubicBezTo>
                <a:cubicBezTo>
                  <a:pt x="141547" y="278780"/>
                  <a:pt x="139369" y="266991"/>
                  <a:pt x="134112" y="256478"/>
                </a:cubicBezTo>
                <a:cubicBezTo>
                  <a:pt x="120043" y="228340"/>
                  <a:pt x="110254" y="221468"/>
                  <a:pt x="89507" y="200722"/>
                </a:cubicBezTo>
                <a:cubicBezTo>
                  <a:pt x="85790" y="189571"/>
                  <a:pt x="83613" y="177782"/>
                  <a:pt x="78356" y="167268"/>
                </a:cubicBezTo>
                <a:cubicBezTo>
                  <a:pt x="51065" y="112685"/>
                  <a:pt x="64870" y="153003"/>
                  <a:pt x="33751" y="111512"/>
                </a:cubicBezTo>
                <a:cubicBezTo>
                  <a:pt x="28764" y="104863"/>
                  <a:pt x="-3419" y="89209"/>
                  <a:pt x="298" y="78058"/>
                </a:cubicBezTo>
                <a:close/>
              </a:path>
            </a:pathLst>
          </a:cu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7A6BE95-14F8-4FFB-9E5F-72D7A63E478B}"/>
              </a:ext>
            </a:extLst>
          </p:cNvPr>
          <p:cNvSpPr/>
          <p:nvPr/>
        </p:nvSpPr>
        <p:spPr>
          <a:xfrm>
            <a:off x="2872949" y="918416"/>
            <a:ext cx="69358" cy="68467"/>
          </a:xfrm>
          <a:custGeom>
            <a:avLst/>
            <a:gdLst>
              <a:gd name="connsiteX0" fmla="*/ 79452 w 179813"/>
              <a:gd name="connsiteY0" fmla="*/ 651 h 179071"/>
              <a:gd name="connsiteX1" fmla="*/ 12544 w 179813"/>
              <a:gd name="connsiteY1" fmla="*/ 11803 h 179071"/>
              <a:gd name="connsiteX2" fmla="*/ 1393 w 179813"/>
              <a:gd name="connsiteY2" fmla="*/ 45256 h 179071"/>
              <a:gd name="connsiteX3" fmla="*/ 34847 w 179813"/>
              <a:gd name="connsiteY3" fmla="*/ 179071 h 179071"/>
              <a:gd name="connsiteX4" fmla="*/ 112905 w 179813"/>
              <a:gd name="connsiteY4" fmla="*/ 167920 h 179071"/>
              <a:gd name="connsiteX5" fmla="*/ 168661 w 179813"/>
              <a:gd name="connsiteY5" fmla="*/ 112164 h 179071"/>
              <a:gd name="connsiteX6" fmla="*/ 179813 w 179813"/>
              <a:gd name="connsiteY6" fmla="*/ 78710 h 179071"/>
              <a:gd name="connsiteX7" fmla="*/ 157510 w 179813"/>
              <a:gd name="connsiteY7" fmla="*/ 11803 h 179071"/>
              <a:gd name="connsiteX8" fmla="*/ 79452 w 179813"/>
              <a:gd name="connsiteY8" fmla="*/ 651 h 17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13" h="179071">
                <a:moveTo>
                  <a:pt x="79452" y="651"/>
                </a:moveTo>
                <a:cubicBezTo>
                  <a:pt x="55291" y="651"/>
                  <a:pt x="32175" y="585"/>
                  <a:pt x="12544" y="11803"/>
                </a:cubicBezTo>
                <a:cubicBezTo>
                  <a:pt x="2339" y="17635"/>
                  <a:pt x="1393" y="33502"/>
                  <a:pt x="1393" y="45256"/>
                </a:cubicBezTo>
                <a:cubicBezTo>
                  <a:pt x="1393" y="155034"/>
                  <a:pt x="-10439" y="133787"/>
                  <a:pt x="34847" y="179071"/>
                </a:cubicBezTo>
                <a:cubicBezTo>
                  <a:pt x="60866" y="175354"/>
                  <a:pt x="87730" y="175473"/>
                  <a:pt x="112905" y="167920"/>
                </a:cubicBezTo>
                <a:cubicBezTo>
                  <a:pt x="139143" y="160049"/>
                  <a:pt x="157291" y="134904"/>
                  <a:pt x="168661" y="112164"/>
                </a:cubicBezTo>
                <a:cubicBezTo>
                  <a:pt x="173918" y="101650"/>
                  <a:pt x="176096" y="89861"/>
                  <a:pt x="179813" y="78710"/>
                </a:cubicBezTo>
                <a:cubicBezTo>
                  <a:pt x="172379" y="56408"/>
                  <a:pt x="171174" y="30933"/>
                  <a:pt x="157510" y="11803"/>
                </a:cubicBezTo>
                <a:cubicBezTo>
                  <a:pt x="146186" y="-4051"/>
                  <a:pt x="103613" y="651"/>
                  <a:pt x="79452" y="651"/>
                </a:cubicBezTo>
                <a:close/>
              </a:path>
            </a:pathLst>
          </a:cu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31365C0-F9EE-43B5-8538-BC31968AC1C6}"/>
              </a:ext>
            </a:extLst>
          </p:cNvPr>
          <p:cNvSpPr/>
          <p:nvPr/>
        </p:nvSpPr>
        <p:spPr>
          <a:xfrm>
            <a:off x="3268814" y="900784"/>
            <a:ext cx="69358" cy="68467"/>
          </a:xfrm>
          <a:custGeom>
            <a:avLst/>
            <a:gdLst>
              <a:gd name="connsiteX0" fmla="*/ 79452 w 179813"/>
              <a:gd name="connsiteY0" fmla="*/ 651 h 179071"/>
              <a:gd name="connsiteX1" fmla="*/ 12544 w 179813"/>
              <a:gd name="connsiteY1" fmla="*/ 11803 h 179071"/>
              <a:gd name="connsiteX2" fmla="*/ 1393 w 179813"/>
              <a:gd name="connsiteY2" fmla="*/ 45256 h 179071"/>
              <a:gd name="connsiteX3" fmla="*/ 34847 w 179813"/>
              <a:gd name="connsiteY3" fmla="*/ 179071 h 179071"/>
              <a:gd name="connsiteX4" fmla="*/ 112905 w 179813"/>
              <a:gd name="connsiteY4" fmla="*/ 167920 h 179071"/>
              <a:gd name="connsiteX5" fmla="*/ 168661 w 179813"/>
              <a:gd name="connsiteY5" fmla="*/ 112164 h 179071"/>
              <a:gd name="connsiteX6" fmla="*/ 179813 w 179813"/>
              <a:gd name="connsiteY6" fmla="*/ 78710 h 179071"/>
              <a:gd name="connsiteX7" fmla="*/ 157510 w 179813"/>
              <a:gd name="connsiteY7" fmla="*/ 11803 h 179071"/>
              <a:gd name="connsiteX8" fmla="*/ 79452 w 179813"/>
              <a:gd name="connsiteY8" fmla="*/ 651 h 17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13" h="179071">
                <a:moveTo>
                  <a:pt x="79452" y="651"/>
                </a:moveTo>
                <a:cubicBezTo>
                  <a:pt x="55291" y="651"/>
                  <a:pt x="32175" y="585"/>
                  <a:pt x="12544" y="11803"/>
                </a:cubicBezTo>
                <a:cubicBezTo>
                  <a:pt x="2339" y="17635"/>
                  <a:pt x="1393" y="33502"/>
                  <a:pt x="1393" y="45256"/>
                </a:cubicBezTo>
                <a:cubicBezTo>
                  <a:pt x="1393" y="155034"/>
                  <a:pt x="-10439" y="133787"/>
                  <a:pt x="34847" y="179071"/>
                </a:cubicBezTo>
                <a:cubicBezTo>
                  <a:pt x="60866" y="175354"/>
                  <a:pt x="87730" y="175473"/>
                  <a:pt x="112905" y="167920"/>
                </a:cubicBezTo>
                <a:cubicBezTo>
                  <a:pt x="139143" y="160049"/>
                  <a:pt x="157291" y="134904"/>
                  <a:pt x="168661" y="112164"/>
                </a:cubicBezTo>
                <a:cubicBezTo>
                  <a:pt x="173918" y="101650"/>
                  <a:pt x="176096" y="89861"/>
                  <a:pt x="179813" y="78710"/>
                </a:cubicBezTo>
                <a:cubicBezTo>
                  <a:pt x="172379" y="56408"/>
                  <a:pt x="171174" y="30933"/>
                  <a:pt x="157510" y="11803"/>
                </a:cubicBezTo>
                <a:cubicBezTo>
                  <a:pt x="146186" y="-4051"/>
                  <a:pt x="103613" y="651"/>
                  <a:pt x="79452" y="651"/>
                </a:cubicBezTo>
                <a:close/>
              </a:path>
            </a:pathLst>
          </a:cu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98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FF8B-D9BC-41AB-BD6C-1536BE5C30AC}"/>
              </a:ext>
            </a:extLst>
          </p:cNvPr>
          <p:cNvSpPr>
            <a:spLocks noGrp="1"/>
          </p:cNvSpPr>
          <p:nvPr>
            <p:ph type="title"/>
          </p:nvPr>
        </p:nvSpPr>
        <p:spPr/>
        <p:txBody>
          <a:bodyPr/>
          <a:lstStyle/>
          <a:p>
            <a:r>
              <a:rPr lang="en-US" dirty="0"/>
              <a:t>New Jersey’s Law Against Discrimination &amp; American Disabilities Act </a:t>
            </a:r>
          </a:p>
        </p:txBody>
      </p:sp>
      <p:sp>
        <p:nvSpPr>
          <p:cNvPr id="3" name="Content Placeholder 2">
            <a:extLst>
              <a:ext uri="{FF2B5EF4-FFF2-40B4-BE49-F238E27FC236}">
                <a16:creationId xmlns:a16="http://schemas.microsoft.com/office/drawing/2014/main" id="{A600635E-F81E-4A36-BF2A-023098C362DC}"/>
              </a:ext>
            </a:extLst>
          </p:cNvPr>
          <p:cNvSpPr>
            <a:spLocks noGrp="1"/>
          </p:cNvSpPr>
          <p:nvPr>
            <p:ph idx="1"/>
          </p:nvPr>
        </p:nvSpPr>
        <p:spPr>
          <a:xfrm>
            <a:off x="509287" y="2292267"/>
            <a:ext cx="11522879" cy="4465372"/>
          </a:xfrm>
        </p:spPr>
        <p:txBody>
          <a:bodyPr>
            <a:normAutofit/>
          </a:bodyPr>
          <a:lstStyle/>
          <a:p>
            <a:r>
              <a:rPr lang="en-US" dirty="0">
                <a:solidFill>
                  <a:schemeClr val="bg1"/>
                </a:solidFill>
              </a:rPr>
              <a:t>New Jersey’s Law Against Discrimination (LAD) requires public accommodations to allow people with disabilities to be accompanied by their service or guide dogs. </a:t>
            </a:r>
          </a:p>
          <a:p>
            <a:pPr lvl="1"/>
            <a:r>
              <a:rPr lang="en-US" dirty="0">
                <a:solidFill>
                  <a:schemeClr val="bg1"/>
                </a:solidFill>
              </a:rPr>
              <a:t>A guide dog is a dog specially trained by a recognized organization to assist someone who is blind or deaf. </a:t>
            </a:r>
          </a:p>
          <a:p>
            <a:pPr lvl="1"/>
            <a:r>
              <a:rPr lang="en-US" dirty="0">
                <a:solidFill>
                  <a:schemeClr val="bg1"/>
                </a:solidFill>
              </a:rPr>
              <a:t>A service dog is a dog that has been individually trained to meet the requirements of a person’s disability, including dogs that pull wheelchairs, seizure dogs, and dogs that do minimal protection or rescue work. New Jersey law recognizes physical, mental, developmental, and psychological disabilities, so a dog that is individually trained to assist with any of these disabilities should qualify as a service dog. </a:t>
            </a:r>
          </a:p>
        </p:txBody>
      </p:sp>
      <p:sp>
        <p:nvSpPr>
          <p:cNvPr id="4" name="Freeform: Shape 3">
            <a:extLst>
              <a:ext uri="{FF2B5EF4-FFF2-40B4-BE49-F238E27FC236}">
                <a16:creationId xmlns:a16="http://schemas.microsoft.com/office/drawing/2014/main" id="{EF492644-EE42-410F-9B12-E1B373DA9DD8}"/>
              </a:ext>
            </a:extLst>
          </p:cNvPr>
          <p:cNvSpPr/>
          <p:nvPr/>
        </p:nvSpPr>
        <p:spPr>
          <a:xfrm rot="1125525">
            <a:off x="10749961"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4A04FD4-CCE1-4835-BCB1-A45F82795640}"/>
              </a:ext>
            </a:extLst>
          </p:cNvPr>
          <p:cNvSpPr/>
          <p:nvPr/>
        </p:nvSpPr>
        <p:spPr>
          <a:xfrm rot="1125525">
            <a:off x="10850322" y="687092"/>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F2A7C22-804C-48E5-87B9-3A8B1A981B9E}"/>
              </a:ext>
            </a:extLst>
          </p:cNvPr>
          <p:cNvSpPr/>
          <p:nvPr/>
        </p:nvSpPr>
        <p:spPr>
          <a:xfrm rot="1125525">
            <a:off x="11248110" y="102606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72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199E-09E0-423F-92AB-F2F6233C1A3F}"/>
              </a:ext>
            </a:extLst>
          </p:cNvPr>
          <p:cNvSpPr>
            <a:spLocks noGrp="1"/>
          </p:cNvSpPr>
          <p:nvPr>
            <p:ph type="title"/>
          </p:nvPr>
        </p:nvSpPr>
        <p:spPr/>
        <p:txBody>
          <a:bodyPr/>
          <a:lstStyle/>
          <a:p>
            <a:r>
              <a:rPr lang="en-US" dirty="0"/>
              <a:t>New Jersey’s Law Against Discrimination &amp; American Disabilities Act Continued...</a:t>
            </a:r>
          </a:p>
        </p:txBody>
      </p:sp>
      <p:sp>
        <p:nvSpPr>
          <p:cNvPr id="3" name="Content Placeholder 2">
            <a:extLst>
              <a:ext uri="{FF2B5EF4-FFF2-40B4-BE49-F238E27FC236}">
                <a16:creationId xmlns:a16="http://schemas.microsoft.com/office/drawing/2014/main" id="{AA5EB1C8-1BBE-498B-901B-6CFC6B871ABB}"/>
              </a:ext>
            </a:extLst>
          </p:cNvPr>
          <p:cNvSpPr>
            <a:spLocks noGrp="1"/>
          </p:cNvSpPr>
          <p:nvPr>
            <p:ph idx="1"/>
          </p:nvPr>
        </p:nvSpPr>
        <p:spPr>
          <a:xfrm>
            <a:off x="680321" y="2185640"/>
            <a:ext cx="9613860" cy="4371278"/>
          </a:xfrm>
        </p:spPr>
        <p:txBody>
          <a:bodyPr>
            <a:normAutofit fontScale="92500"/>
          </a:bodyPr>
          <a:lstStyle/>
          <a:p>
            <a:r>
              <a:rPr lang="en-US" dirty="0">
                <a:solidFill>
                  <a:schemeClr val="bg1"/>
                </a:solidFill>
              </a:rPr>
              <a:t>The ADA defines a service animal as a dog that is individually trained to perform or do work for the benefit of a person with a disability. (In some circumstances, a miniature horse who is individually trained also qualifies as a service animal under the ADA.) The tasks or work the animal does must be directly related to the person’s disability. </a:t>
            </a:r>
          </a:p>
          <a:p>
            <a:r>
              <a:rPr lang="en-US" dirty="0">
                <a:solidFill>
                  <a:schemeClr val="bg1"/>
                </a:solidFill>
              </a:rPr>
              <a:t>Neither the ADA nor New Jersey’s service animal law includes pets or what are often referred to as “emotional support animals”: animals that provide a sense of safety, companionship, and comfort to those with psychiatric or emotional disabilities or conditions. Although these animals often have therapeutic benefits, they are not individually trained to perform specific tasks for their handlers. Under the ADA and New Jersey law, owners of public accommodations are not required to allow emotional support animals, only service animals. </a:t>
            </a:r>
          </a:p>
          <a:p>
            <a:endParaRPr lang="en-US" dirty="0"/>
          </a:p>
        </p:txBody>
      </p:sp>
      <p:pic>
        <p:nvPicPr>
          <p:cNvPr id="4" name="Picture 3">
            <a:extLst>
              <a:ext uri="{FF2B5EF4-FFF2-40B4-BE49-F238E27FC236}">
                <a16:creationId xmlns:a16="http://schemas.microsoft.com/office/drawing/2014/main" id="{A8AA34CE-CB25-429A-9A36-9621618008EC}"/>
              </a:ext>
            </a:extLst>
          </p:cNvPr>
          <p:cNvPicPr>
            <a:picLocks noChangeAspect="1"/>
          </p:cNvPicPr>
          <p:nvPr/>
        </p:nvPicPr>
        <p:blipFill>
          <a:blip r:embed="rId2"/>
          <a:stretch>
            <a:fillRect/>
          </a:stretch>
        </p:blipFill>
        <p:spPr>
          <a:xfrm>
            <a:off x="10129393" y="4772723"/>
            <a:ext cx="1888917" cy="1868235"/>
          </a:xfrm>
          <a:prstGeom prst="rect">
            <a:avLst/>
          </a:prstGeom>
        </p:spPr>
      </p:pic>
      <p:sp>
        <p:nvSpPr>
          <p:cNvPr id="5" name="Freeform: Shape 4">
            <a:extLst>
              <a:ext uri="{FF2B5EF4-FFF2-40B4-BE49-F238E27FC236}">
                <a16:creationId xmlns:a16="http://schemas.microsoft.com/office/drawing/2014/main" id="{717E2CC0-984A-4404-9842-232232C3AE2C}"/>
              </a:ext>
            </a:extLst>
          </p:cNvPr>
          <p:cNvSpPr/>
          <p:nvPr/>
        </p:nvSpPr>
        <p:spPr>
          <a:xfrm rot="18373625">
            <a:off x="10850633" y="823828"/>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AA4AF08-AE45-453D-8CD4-7A3287A8DF8B}"/>
              </a:ext>
            </a:extLst>
          </p:cNvPr>
          <p:cNvSpPr/>
          <p:nvPr/>
        </p:nvSpPr>
        <p:spPr>
          <a:xfrm rot="19283847">
            <a:off x="11498881" y="102606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44CF79A9-8D9D-4799-9E3A-60887A32D188}"/>
              </a:ext>
            </a:extLst>
          </p:cNvPr>
          <p:cNvSpPr/>
          <p:nvPr/>
        </p:nvSpPr>
        <p:spPr>
          <a:xfrm rot="18945452">
            <a:off x="10941823" y="137449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62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AF96-1498-4572-B74B-049B15D6932F}"/>
              </a:ext>
            </a:extLst>
          </p:cNvPr>
          <p:cNvSpPr>
            <a:spLocks noGrp="1"/>
          </p:cNvSpPr>
          <p:nvPr>
            <p:ph type="title"/>
          </p:nvPr>
        </p:nvSpPr>
        <p:spPr/>
        <p:txBody>
          <a:bodyPr/>
          <a:lstStyle/>
          <a:p>
            <a:r>
              <a:rPr lang="en-US" dirty="0"/>
              <a:t>Which Public Accommodations Must Allow Service Animals </a:t>
            </a:r>
          </a:p>
        </p:txBody>
      </p:sp>
      <p:sp>
        <p:nvSpPr>
          <p:cNvPr id="3" name="Content Placeholder 2">
            <a:extLst>
              <a:ext uri="{FF2B5EF4-FFF2-40B4-BE49-F238E27FC236}">
                <a16:creationId xmlns:a16="http://schemas.microsoft.com/office/drawing/2014/main" id="{E1C26F0C-F745-48BA-A130-D637DD2E92A1}"/>
              </a:ext>
            </a:extLst>
          </p:cNvPr>
          <p:cNvSpPr>
            <a:spLocks noGrp="1"/>
          </p:cNvSpPr>
          <p:nvPr>
            <p:ph idx="1"/>
          </p:nvPr>
        </p:nvSpPr>
        <p:spPr>
          <a:xfrm>
            <a:off x="468351" y="2085277"/>
            <a:ext cx="11452303" cy="4527395"/>
          </a:xfrm>
        </p:spPr>
        <p:txBody>
          <a:bodyPr>
            <a:normAutofit fontScale="92500" lnSpcReduction="20000"/>
          </a:bodyPr>
          <a:lstStyle/>
          <a:p>
            <a:r>
              <a:rPr lang="en-US" dirty="0">
                <a:solidFill>
                  <a:schemeClr val="bg1"/>
                </a:solidFill>
              </a:rPr>
              <a:t>Under the ADA, the definition of public accommodations is very broad. It includes:</a:t>
            </a:r>
          </a:p>
          <a:p>
            <a:pPr lvl="1"/>
            <a:r>
              <a:rPr lang="en-US" dirty="0">
                <a:solidFill>
                  <a:schemeClr val="bg1"/>
                </a:solidFill>
              </a:rPr>
              <a:t>Hotels and other lodging establishments </a:t>
            </a:r>
          </a:p>
          <a:p>
            <a:pPr lvl="1"/>
            <a:r>
              <a:rPr lang="en-US" dirty="0">
                <a:solidFill>
                  <a:schemeClr val="bg1"/>
                </a:solidFill>
              </a:rPr>
              <a:t>Public transportation and terminals, depots, and stations</a:t>
            </a:r>
          </a:p>
          <a:p>
            <a:pPr lvl="1"/>
            <a:r>
              <a:rPr lang="en-US" dirty="0">
                <a:solidFill>
                  <a:schemeClr val="bg1"/>
                </a:solidFill>
              </a:rPr>
              <a:t>Restaurants and other places that serve food and drink </a:t>
            </a:r>
          </a:p>
          <a:p>
            <a:pPr lvl="1"/>
            <a:r>
              <a:rPr lang="en-US" dirty="0">
                <a:solidFill>
                  <a:schemeClr val="bg1"/>
                </a:solidFill>
              </a:rPr>
              <a:t>Sales or rental establishments </a:t>
            </a:r>
          </a:p>
          <a:p>
            <a:pPr lvl="1"/>
            <a:r>
              <a:rPr lang="en-US" dirty="0">
                <a:solidFill>
                  <a:schemeClr val="bg1"/>
                </a:solidFill>
              </a:rPr>
              <a:t>Service establishments </a:t>
            </a:r>
          </a:p>
          <a:p>
            <a:pPr lvl="1"/>
            <a:r>
              <a:rPr lang="en-US" dirty="0">
                <a:solidFill>
                  <a:schemeClr val="bg1"/>
                </a:solidFill>
              </a:rPr>
              <a:t>Any place of public gathering, such as an auditorium or convention center</a:t>
            </a:r>
          </a:p>
          <a:p>
            <a:pPr lvl="1"/>
            <a:r>
              <a:rPr lang="en-US" dirty="0">
                <a:solidFill>
                  <a:schemeClr val="bg1"/>
                </a:solidFill>
              </a:rPr>
              <a:t>Places of entertainment and exhibit, like theaters or sports stadiums </a:t>
            </a:r>
          </a:p>
          <a:p>
            <a:pPr lvl="1"/>
            <a:r>
              <a:rPr lang="en-US" dirty="0">
                <a:solidFill>
                  <a:schemeClr val="bg1"/>
                </a:solidFill>
              </a:rPr>
              <a:t>Gyms, bowling alleys, and other places of exercise or recreation </a:t>
            </a:r>
          </a:p>
          <a:p>
            <a:pPr lvl="1"/>
            <a:r>
              <a:rPr lang="en-US" dirty="0">
                <a:solidFill>
                  <a:schemeClr val="bg1"/>
                </a:solidFill>
              </a:rPr>
              <a:t>Recreational facilities, such as zoos and parks </a:t>
            </a:r>
          </a:p>
          <a:p>
            <a:pPr lvl="1"/>
            <a:r>
              <a:rPr lang="en-US" dirty="0">
                <a:solidFill>
                  <a:schemeClr val="bg1"/>
                </a:solidFill>
              </a:rPr>
              <a:t>Libraries, museums, and other places where items are collected or displayed publicly </a:t>
            </a:r>
          </a:p>
          <a:p>
            <a:pPr lvl="1"/>
            <a:r>
              <a:rPr lang="en-US" dirty="0">
                <a:solidFill>
                  <a:schemeClr val="bg1"/>
                </a:solidFill>
              </a:rPr>
              <a:t>Educational institutions, and  </a:t>
            </a:r>
          </a:p>
          <a:p>
            <a:pPr lvl="1"/>
            <a:r>
              <a:rPr lang="en-US" dirty="0">
                <a:solidFill>
                  <a:schemeClr val="bg1"/>
                </a:solidFill>
              </a:rPr>
              <a:t>Social service centers, like senior centers, homeless shelters, and food banks.</a:t>
            </a:r>
          </a:p>
          <a:p>
            <a:r>
              <a:rPr lang="en-US" dirty="0">
                <a:solidFill>
                  <a:schemeClr val="bg1"/>
                </a:solidFill>
              </a:rPr>
              <a:t>The New Jersey LAD also includes a long list of public accommodations that must allow service animals, from amusement parks and pool halls to restaurants, stores, hotels, meeting halls, auditoriums, arenas, libraries, and schools</a:t>
            </a:r>
          </a:p>
          <a:p>
            <a:pPr lvl="1"/>
            <a:endParaRPr lang="en-US" dirty="0"/>
          </a:p>
        </p:txBody>
      </p:sp>
      <p:sp>
        <p:nvSpPr>
          <p:cNvPr id="4" name="Freeform: Shape 3">
            <a:extLst>
              <a:ext uri="{FF2B5EF4-FFF2-40B4-BE49-F238E27FC236}">
                <a16:creationId xmlns:a16="http://schemas.microsoft.com/office/drawing/2014/main" id="{64CBC3CC-046A-4150-9DCF-9822C6F5C0C3}"/>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A51B4784-EB3D-463E-8878-B345B2E904C4}"/>
              </a:ext>
            </a:extLst>
          </p:cNvPr>
          <p:cNvSpPr/>
          <p:nvPr/>
        </p:nvSpPr>
        <p:spPr>
          <a:xfrm rot="1125525">
            <a:off x="10863902"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8B5FAD0-7DC3-4934-9069-6ED8E5B48A13}"/>
              </a:ext>
            </a:extLst>
          </p:cNvPr>
          <p:cNvSpPr/>
          <p:nvPr/>
        </p:nvSpPr>
        <p:spPr>
          <a:xfrm rot="1125525">
            <a:off x="11243891" y="116749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20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879D-FB1E-4425-9A5A-41F362BFD295}"/>
              </a:ext>
            </a:extLst>
          </p:cNvPr>
          <p:cNvSpPr>
            <a:spLocks noGrp="1"/>
          </p:cNvSpPr>
          <p:nvPr>
            <p:ph type="title"/>
          </p:nvPr>
        </p:nvSpPr>
        <p:spPr/>
        <p:txBody>
          <a:bodyPr/>
          <a:lstStyle/>
          <a:p>
            <a:r>
              <a:rPr lang="en-US" dirty="0"/>
              <a:t>Conditions to New Jersey LAD Requiring Public Accommodations </a:t>
            </a:r>
          </a:p>
        </p:txBody>
      </p:sp>
      <p:sp>
        <p:nvSpPr>
          <p:cNvPr id="3" name="Content Placeholder 2">
            <a:extLst>
              <a:ext uri="{FF2B5EF4-FFF2-40B4-BE49-F238E27FC236}">
                <a16:creationId xmlns:a16="http://schemas.microsoft.com/office/drawing/2014/main" id="{E9B23CD3-984A-4524-83AE-DB3E248F381E}"/>
              </a:ext>
            </a:extLst>
          </p:cNvPr>
          <p:cNvSpPr>
            <a:spLocks noGrp="1"/>
          </p:cNvSpPr>
          <p:nvPr>
            <p:ph idx="1"/>
          </p:nvPr>
        </p:nvSpPr>
        <p:spPr>
          <a:xfrm>
            <a:off x="680320" y="2336873"/>
            <a:ext cx="10317969" cy="3767899"/>
          </a:xfrm>
        </p:spPr>
        <p:txBody>
          <a:bodyPr/>
          <a:lstStyle/>
          <a:p>
            <a:r>
              <a:rPr lang="en-US" dirty="0">
                <a:solidFill>
                  <a:schemeClr val="bg1"/>
                </a:solidFill>
              </a:rPr>
              <a:t>The New Jersey Law Against Discrimination (LAD) requires public accommodations to allow people with disabilities who use service dogs, subject only to these conditions: </a:t>
            </a:r>
          </a:p>
          <a:p>
            <a:pPr lvl="1"/>
            <a:r>
              <a:rPr lang="en-US" dirty="0">
                <a:solidFill>
                  <a:schemeClr val="bg1"/>
                </a:solidFill>
              </a:rPr>
              <a:t>You must keep the dog in your custody at all times </a:t>
            </a:r>
          </a:p>
          <a:p>
            <a:pPr lvl="1"/>
            <a:r>
              <a:rPr lang="en-US" dirty="0">
                <a:solidFill>
                  <a:schemeClr val="bg1"/>
                </a:solidFill>
              </a:rPr>
              <a:t>You can be required to pay for any damage your dog causes. </a:t>
            </a:r>
          </a:p>
          <a:p>
            <a:pPr lvl="1"/>
            <a:r>
              <a:rPr lang="en-US" dirty="0">
                <a:solidFill>
                  <a:schemeClr val="bg1"/>
                </a:solidFill>
              </a:rPr>
              <a:t>You can’t be charged an additional fee for having a service dog. </a:t>
            </a:r>
          </a:p>
          <a:p>
            <a:pPr marL="457200" lvl="1" indent="0">
              <a:buNone/>
            </a:pPr>
            <a:endParaRPr lang="en-US" dirty="0"/>
          </a:p>
          <a:p>
            <a:endParaRPr lang="en-US" dirty="0"/>
          </a:p>
        </p:txBody>
      </p:sp>
      <p:sp>
        <p:nvSpPr>
          <p:cNvPr id="4" name="Freeform: Shape 3">
            <a:extLst>
              <a:ext uri="{FF2B5EF4-FFF2-40B4-BE49-F238E27FC236}">
                <a16:creationId xmlns:a16="http://schemas.microsoft.com/office/drawing/2014/main" id="{6DE9FA24-9A8A-4307-A579-D2EB204F2F9E}"/>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3D6595C-42A5-4958-8188-0E25645858C3}"/>
              </a:ext>
            </a:extLst>
          </p:cNvPr>
          <p:cNvSpPr/>
          <p:nvPr/>
        </p:nvSpPr>
        <p:spPr>
          <a:xfrm rot="1125525">
            <a:off x="10863902" y="70087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AF59765-F591-4DD3-A2C1-351304D10569}"/>
              </a:ext>
            </a:extLst>
          </p:cNvPr>
          <p:cNvSpPr/>
          <p:nvPr/>
        </p:nvSpPr>
        <p:spPr>
          <a:xfrm rot="1125525">
            <a:off x="11072499" y="127742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C6AAF3C-1198-45A3-A2BA-58D751751E81}"/>
              </a:ext>
            </a:extLst>
          </p:cNvPr>
          <p:cNvPicPr>
            <a:picLocks noChangeAspect="1"/>
          </p:cNvPicPr>
          <p:nvPr/>
        </p:nvPicPr>
        <p:blipFill>
          <a:blip r:embed="rId2"/>
          <a:stretch>
            <a:fillRect/>
          </a:stretch>
        </p:blipFill>
        <p:spPr>
          <a:xfrm>
            <a:off x="9422749" y="4397762"/>
            <a:ext cx="2238375" cy="1943100"/>
          </a:xfrm>
          <a:prstGeom prst="rect">
            <a:avLst/>
          </a:prstGeom>
        </p:spPr>
      </p:pic>
      <p:pic>
        <p:nvPicPr>
          <p:cNvPr id="8" name="Picture 7">
            <a:extLst>
              <a:ext uri="{FF2B5EF4-FFF2-40B4-BE49-F238E27FC236}">
                <a16:creationId xmlns:a16="http://schemas.microsoft.com/office/drawing/2014/main" id="{621E2FC1-4FCC-4E59-83C7-3AC62AB099D1}"/>
              </a:ext>
            </a:extLst>
          </p:cNvPr>
          <p:cNvPicPr/>
          <p:nvPr/>
        </p:nvPicPr>
        <p:blipFill>
          <a:blip r:embed="rId3"/>
          <a:stretch>
            <a:fillRect/>
          </a:stretch>
        </p:blipFill>
        <p:spPr>
          <a:xfrm>
            <a:off x="3596539" y="4536918"/>
            <a:ext cx="3607150" cy="1943101"/>
          </a:xfrm>
          <a:prstGeom prst="rect">
            <a:avLst/>
          </a:prstGeom>
        </p:spPr>
      </p:pic>
    </p:spTree>
    <p:extLst>
      <p:ext uri="{BB962C8B-B14F-4D97-AF65-F5344CB8AC3E}">
        <p14:creationId xmlns:p14="http://schemas.microsoft.com/office/powerpoint/2010/main" val="384002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56A0-0C89-4BDB-BC12-540445801E8F}"/>
              </a:ext>
            </a:extLst>
          </p:cNvPr>
          <p:cNvSpPr>
            <a:spLocks noGrp="1"/>
          </p:cNvSpPr>
          <p:nvPr>
            <p:ph type="title"/>
          </p:nvPr>
        </p:nvSpPr>
        <p:spPr/>
        <p:txBody>
          <a:bodyPr/>
          <a:lstStyle/>
          <a:p>
            <a:r>
              <a:rPr lang="en-US" dirty="0"/>
              <a:t>Conditions to New Jersey LAD Requiring Public Accommodations Continued...</a:t>
            </a:r>
          </a:p>
        </p:txBody>
      </p:sp>
      <p:sp>
        <p:nvSpPr>
          <p:cNvPr id="3" name="Content Placeholder 2">
            <a:extLst>
              <a:ext uri="{FF2B5EF4-FFF2-40B4-BE49-F238E27FC236}">
                <a16:creationId xmlns:a16="http://schemas.microsoft.com/office/drawing/2014/main" id="{6A1D160B-AF17-471C-A149-E29A8975EA40}"/>
              </a:ext>
            </a:extLst>
          </p:cNvPr>
          <p:cNvSpPr>
            <a:spLocks noGrp="1"/>
          </p:cNvSpPr>
          <p:nvPr>
            <p:ph idx="1"/>
          </p:nvPr>
        </p:nvSpPr>
        <p:spPr>
          <a:xfrm>
            <a:off x="680321" y="2336873"/>
            <a:ext cx="10058303" cy="3930112"/>
          </a:xfrm>
        </p:spPr>
        <p:txBody>
          <a:bodyPr/>
          <a:lstStyle/>
          <a:p>
            <a:r>
              <a:rPr lang="en-US" dirty="0">
                <a:solidFill>
                  <a:schemeClr val="bg1"/>
                </a:solidFill>
              </a:rPr>
              <a:t>Under the ADA, your service animal can be excluded from a public accommodation if it poses a direct threat to health and safety. For example, if your dog is aggressively barking and snapping at other customers, the facility can kick the dog out. </a:t>
            </a:r>
          </a:p>
          <a:p>
            <a:endParaRPr lang="en-US" dirty="0"/>
          </a:p>
        </p:txBody>
      </p:sp>
      <p:pic>
        <p:nvPicPr>
          <p:cNvPr id="3074" name="eea172c0-416a-46f2-b973-4677cecb300f">
            <a:extLst>
              <a:ext uri="{FF2B5EF4-FFF2-40B4-BE49-F238E27FC236}">
                <a16:creationId xmlns:a16="http://schemas.microsoft.com/office/drawing/2014/main" id="{32DA3CF5-E010-4115-8BB7-870E623D4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42525" y="3900991"/>
            <a:ext cx="3100655" cy="237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Shape 4">
            <a:extLst>
              <a:ext uri="{FF2B5EF4-FFF2-40B4-BE49-F238E27FC236}">
                <a16:creationId xmlns:a16="http://schemas.microsoft.com/office/drawing/2014/main" id="{F864B2AF-54E8-4C4E-807F-B48DCA1ADA98}"/>
              </a:ext>
            </a:extLst>
          </p:cNvPr>
          <p:cNvSpPr/>
          <p:nvPr/>
        </p:nvSpPr>
        <p:spPr>
          <a:xfrm rot="18167834">
            <a:off x="10861282" y="69346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3BA91D1-A31B-4C2D-988C-8254A538C40C}"/>
              </a:ext>
            </a:extLst>
          </p:cNvPr>
          <p:cNvSpPr/>
          <p:nvPr/>
        </p:nvSpPr>
        <p:spPr>
          <a:xfrm rot="18224443">
            <a:off x="10941928" y="126362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828DE42-378B-4107-834B-44032BA511E1}"/>
              </a:ext>
            </a:extLst>
          </p:cNvPr>
          <p:cNvSpPr/>
          <p:nvPr/>
        </p:nvSpPr>
        <p:spPr>
          <a:xfrm rot="18997999">
            <a:off x="11411815" y="83357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10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1E7E-9251-4880-AF2A-7D9220E5C57C}"/>
              </a:ext>
            </a:extLst>
          </p:cNvPr>
          <p:cNvSpPr>
            <a:spLocks noGrp="1"/>
          </p:cNvSpPr>
          <p:nvPr>
            <p:ph type="title"/>
          </p:nvPr>
        </p:nvSpPr>
        <p:spPr/>
        <p:txBody>
          <a:bodyPr/>
          <a:lstStyle/>
          <a:p>
            <a:r>
              <a:rPr lang="en-US" dirty="0"/>
              <a:t>Why a Chicken May be the Right Emotional Support Animal for You... </a:t>
            </a:r>
          </a:p>
        </p:txBody>
      </p:sp>
      <p:sp>
        <p:nvSpPr>
          <p:cNvPr id="3" name="Content Placeholder 2">
            <a:extLst>
              <a:ext uri="{FF2B5EF4-FFF2-40B4-BE49-F238E27FC236}">
                <a16:creationId xmlns:a16="http://schemas.microsoft.com/office/drawing/2014/main" id="{441FD81F-8223-4F81-8263-0CF1F7C81BDA}"/>
              </a:ext>
            </a:extLst>
          </p:cNvPr>
          <p:cNvSpPr>
            <a:spLocks noGrp="1"/>
          </p:cNvSpPr>
          <p:nvPr>
            <p:ph idx="1"/>
          </p:nvPr>
        </p:nvSpPr>
        <p:spPr>
          <a:xfrm>
            <a:off x="468351" y="2062976"/>
            <a:ext cx="11407698" cy="4627756"/>
          </a:xfrm>
        </p:spPr>
        <p:txBody>
          <a:bodyPr>
            <a:normAutofit fontScale="85000" lnSpcReduction="20000"/>
          </a:bodyPr>
          <a:lstStyle/>
          <a:p>
            <a:r>
              <a:rPr lang="en-US" dirty="0">
                <a:solidFill>
                  <a:schemeClr val="bg1"/>
                </a:solidFill>
              </a:rPr>
              <a:t>1. Chickens have personalities galore. </a:t>
            </a:r>
          </a:p>
          <a:p>
            <a:pPr lvl="1"/>
            <a:r>
              <a:rPr lang="en-US" dirty="0">
                <a:solidFill>
                  <a:schemeClr val="bg1"/>
                </a:solidFill>
              </a:rPr>
              <a:t>Did you know that chickens have individual personalities? From “plucky” to loving to loud, brave, and curious, there seems to be a chicken to suit everyone. </a:t>
            </a:r>
          </a:p>
          <a:p>
            <a:r>
              <a:rPr lang="en-US" dirty="0">
                <a:solidFill>
                  <a:schemeClr val="bg1"/>
                </a:solidFill>
              </a:rPr>
              <a:t>2. Chickens are funny. </a:t>
            </a:r>
          </a:p>
          <a:p>
            <a:pPr lvl="1"/>
            <a:r>
              <a:rPr lang="en-US" dirty="0">
                <a:solidFill>
                  <a:schemeClr val="bg1"/>
                </a:solidFill>
              </a:rPr>
              <a:t>Watch a chicken run, take a dust bath, chase a bug, walk or just be a chicken, you’ll be busting at the seams with laughter.</a:t>
            </a:r>
          </a:p>
          <a:p>
            <a:r>
              <a:rPr lang="en-US" dirty="0">
                <a:solidFill>
                  <a:schemeClr val="bg1"/>
                </a:solidFill>
              </a:rPr>
              <a:t>3. Chickens can be trained. </a:t>
            </a:r>
          </a:p>
          <a:p>
            <a:pPr lvl="1"/>
            <a:r>
              <a:rPr lang="en-US" dirty="0">
                <a:solidFill>
                  <a:schemeClr val="bg1"/>
                </a:solidFill>
              </a:rPr>
              <a:t>Some chickens have been trained to come when called, while others can play a tune on a tiny piano. </a:t>
            </a:r>
          </a:p>
          <a:p>
            <a:r>
              <a:rPr lang="en-US" dirty="0">
                <a:solidFill>
                  <a:schemeClr val="bg1"/>
                </a:solidFill>
              </a:rPr>
              <a:t>4. Chickens Don’t Mind Being Handled </a:t>
            </a:r>
          </a:p>
          <a:p>
            <a:pPr lvl="1"/>
            <a:r>
              <a:rPr lang="en-US" dirty="0">
                <a:solidFill>
                  <a:schemeClr val="bg1"/>
                </a:solidFill>
              </a:rPr>
              <a:t>Some chickens don’t mind being picked up, stroked, hugged, or cuddled. Chickens are social animals that can be a part of the family. </a:t>
            </a:r>
          </a:p>
          <a:p>
            <a:r>
              <a:rPr lang="en-US" dirty="0">
                <a:solidFill>
                  <a:schemeClr val="bg1"/>
                </a:solidFill>
              </a:rPr>
              <a:t>5. Chickens are always chatty. </a:t>
            </a:r>
          </a:p>
          <a:p>
            <a:pPr lvl="1"/>
            <a:r>
              <a:rPr lang="en-US" dirty="0">
                <a:solidFill>
                  <a:schemeClr val="bg1"/>
                </a:solidFill>
              </a:rPr>
              <a:t>Did you know chickens have over twenty-four different types of vocalizations as well as visual displays? That ought to brighten anyone’s mood. </a:t>
            </a:r>
          </a:p>
          <a:p>
            <a:r>
              <a:rPr lang="en-US" dirty="0">
                <a:solidFill>
                  <a:schemeClr val="bg1"/>
                </a:solidFill>
              </a:rPr>
              <a:t>Bonus. Chickens can provide fresh eggs. </a:t>
            </a:r>
          </a:p>
          <a:p>
            <a:pPr lvl="1"/>
            <a:r>
              <a:rPr lang="en-US" dirty="0">
                <a:solidFill>
                  <a:schemeClr val="bg1"/>
                </a:solidFill>
              </a:rPr>
              <a:t>Although it’s not recommended to keep a chicken entirely in the house or in an apartment – they need to be outside to fulfill their natural instincts – having a small coop outdoors is doable for most people. </a:t>
            </a:r>
          </a:p>
        </p:txBody>
      </p:sp>
      <p:sp>
        <p:nvSpPr>
          <p:cNvPr id="4" name="Freeform: Shape 3">
            <a:extLst>
              <a:ext uri="{FF2B5EF4-FFF2-40B4-BE49-F238E27FC236}">
                <a16:creationId xmlns:a16="http://schemas.microsoft.com/office/drawing/2014/main" id="{92A439A6-5816-4E89-B8AC-EBF901388C97}"/>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7F4CBF4-8F75-4948-AFC5-D9FC05DEEADD}"/>
              </a:ext>
            </a:extLst>
          </p:cNvPr>
          <p:cNvSpPr/>
          <p:nvPr/>
        </p:nvSpPr>
        <p:spPr>
          <a:xfrm rot="1125525">
            <a:off x="11161328" y="135126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05FDD49-FF29-4478-A85F-7B9037FA4B71}"/>
              </a:ext>
            </a:extLst>
          </p:cNvPr>
          <p:cNvSpPr/>
          <p:nvPr/>
        </p:nvSpPr>
        <p:spPr>
          <a:xfrm rot="1125525">
            <a:off x="10933615" y="70087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55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2B10-5853-4A01-9D9C-654C2266E6AC}"/>
              </a:ext>
            </a:extLst>
          </p:cNvPr>
          <p:cNvSpPr>
            <a:spLocks noGrp="1"/>
          </p:cNvSpPr>
          <p:nvPr>
            <p:ph type="title"/>
          </p:nvPr>
        </p:nvSpPr>
        <p:spPr/>
        <p:txBody>
          <a:bodyPr/>
          <a:lstStyle/>
          <a:p>
            <a:r>
              <a:rPr lang="en-US" dirty="0"/>
              <a:t>Why a Chicken May be the Right Emotional Support Animal for You Continued... </a:t>
            </a:r>
          </a:p>
        </p:txBody>
      </p:sp>
      <p:sp>
        <p:nvSpPr>
          <p:cNvPr id="3" name="Content Placeholder 2">
            <a:extLst>
              <a:ext uri="{FF2B5EF4-FFF2-40B4-BE49-F238E27FC236}">
                <a16:creationId xmlns:a16="http://schemas.microsoft.com/office/drawing/2014/main" id="{B28E53C3-4864-4E70-A343-357DD40D6DE4}"/>
              </a:ext>
            </a:extLst>
          </p:cNvPr>
          <p:cNvSpPr>
            <a:spLocks noGrp="1"/>
          </p:cNvSpPr>
          <p:nvPr>
            <p:ph idx="1"/>
          </p:nvPr>
        </p:nvSpPr>
        <p:spPr>
          <a:xfrm>
            <a:off x="680321" y="2336873"/>
            <a:ext cx="11051325" cy="1621863"/>
          </a:xfrm>
        </p:spPr>
        <p:txBody>
          <a:bodyPr>
            <a:normAutofit/>
          </a:bodyPr>
          <a:lstStyle/>
          <a:p>
            <a:r>
              <a:rPr lang="en-US" dirty="0">
                <a:solidFill>
                  <a:schemeClr val="bg1"/>
                </a:solidFill>
              </a:rPr>
              <a:t>According to </a:t>
            </a:r>
            <a:r>
              <a:rPr lang="en-US" i="1" dirty="0">
                <a:solidFill>
                  <a:schemeClr val="bg1"/>
                </a:solidFill>
              </a:rPr>
              <a:t>Psychology Today; </a:t>
            </a:r>
          </a:p>
          <a:p>
            <a:pPr lvl="1"/>
            <a:r>
              <a:rPr lang="en-US" i="1" dirty="0">
                <a:solidFill>
                  <a:schemeClr val="bg1"/>
                </a:solidFill>
              </a:rPr>
              <a:t>They {chickens} can make good therapy pets for people who live with a backyard because they cost much less than dogs. Care-taking is good for you when it’s not overwhelming, and a chicken can provide an “un-anxious example of how to live without worry.</a:t>
            </a:r>
          </a:p>
          <a:p>
            <a:endParaRPr lang="en-US" i="1" dirty="0"/>
          </a:p>
        </p:txBody>
      </p:sp>
      <p:sp>
        <p:nvSpPr>
          <p:cNvPr id="4" name="Freeform: Shape 3">
            <a:extLst>
              <a:ext uri="{FF2B5EF4-FFF2-40B4-BE49-F238E27FC236}">
                <a16:creationId xmlns:a16="http://schemas.microsoft.com/office/drawing/2014/main" id="{BA542255-0442-4DAD-8F0D-E1C0B801644C}"/>
              </a:ext>
            </a:extLst>
          </p:cNvPr>
          <p:cNvSpPr/>
          <p:nvPr/>
        </p:nvSpPr>
        <p:spPr>
          <a:xfrm>
            <a:off x="6193754" y="4198643"/>
            <a:ext cx="2267990" cy="1561171"/>
          </a:xfrm>
          <a:custGeom>
            <a:avLst/>
            <a:gdLst>
              <a:gd name="connsiteX0" fmla="*/ 4293 w 2267990"/>
              <a:gd name="connsiteY0" fmla="*/ 546410 h 1561171"/>
              <a:gd name="connsiteX1" fmla="*/ 26595 w 2267990"/>
              <a:gd name="connsiteY1" fmla="*/ 947854 h 1561171"/>
              <a:gd name="connsiteX2" fmla="*/ 71200 w 2267990"/>
              <a:gd name="connsiteY2" fmla="*/ 1048215 h 1561171"/>
              <a:gd name="connsiteX3" fmla="*/ 104654 w 2267990"/>
              <a:gd name="connsiteY3" fmla="*/ 1115122 h 1561171"/>
              <a:gd name="connsiteX4" fmla="*/ 149259 w 2267990"/>
              <a:gd name="connsiteY4" fmla="*/ 1215483 h 1561171"/>
              <a:gd name="connsiteX5" fmla="*/ 193864 w 2267990"/>
              <a:gd name="connsiteY5" fmla="*/ 1282390 h 1561171"/>
              <a:gd name="connsiteX6" fmla="*/ 216166 w 2267990"/>
              <a:gd name="connsiteY6" fmla="*/ 1315844 h 1561171"/>
              <a:gd name="connsiteX7" fmla="*/ 271922 w 2267990"/>
              <a:gd name="connsiteY7" fmla="*/ 1360449 h 1561171"/>
              <a:gd name="connsiteX8" fmla="*/ 305376 w 2267990"/>
              <a:gd name="connsiteY8" fmla="*/ 1371600 h 1561171"/>
              <a:gd name="connsiteX9" fmla="*/ 338830 w 2267990"/>
              <a:gd name="connsiteY9" fmla="*/ 1405054 h 1561171"/>
              <a:gd name="connsiteX10" fmla="*/ 361132 w 2267990"/>
              <a:gd name="connsiteY10" fmla="*/ 1438507 h 1561171"/>
              <a:gd name="connsiteX11" fmla="*/ 394586 w 2267990"/>
              <a:gd name="connsiteY11" fmla="*/ 1449659 h 1561171"/>
              <a:gd name="connsiteX12" fmla="*/ 428039 w 2267990"/>
              <a:gd name="connsiteY12" fmla="*/ 1471961 h 1561171"/>
              <a:gd name="connsiteX13" fmla="*/ 483795 w 2267990"/>
              <a:gd name="connsiteY13" fmla="*/ 1516566 h 1561171"/>
              <a:gd name="connsiteX14" fmla="*/ 550703 w 2267990"/>
              <a:gd name="connsiteY14" fmla="*/ 1538868 h 1561171"/>
              <a:gd name="connsiteX15" fmla="*/ 584156 w 2267990"/>
              <a:gd name="connsiteY15" fmla="*/ 1550020 h 1561171"/>
              <a:gd name="connsiteX16" fmla="*/ 617610 w 2267990"/>
              <a:gd name="connsiteY16" fmla="*/ 1561171 h 1561171"/>
              <a:gd name="connsiteX17" fmla="*/ 1074810 w 2267990"/>
              <a:gd name="connsiteY17" fmla="*/ 1550020 h 1561171"/>
              <a:gd name="connsiteX18" fmla="*/ 1141717 w 2267990"/>
              <a:gd name="connsiteY18" fmla="*/ 1538868 h 1561171"/>
              <a:gd name="connsiteX19" fmla="*/ 1208625 w 2267990"/>
              <a:gd name="connsiteY19" fmla="*/ 1516566 h 1561171"/>
              <a:gd name="connsiteX20" fmla="*/ 1308986 w 2267990"/>
              <a:gd name="connsiteY20" fmla="*/ 1483112 h 1561171"/>
              <a:gd name="connsiteX21" fmla="*/ 1342439 w 2267990"/>
              <a:gd name="connsiteY21" fmla="*/ 1471961 h 1561171"/>
              <a:gd name="connsiteX22" fmla="*/ 1375893 w 2267990"/>
              <a:gd name="connsiteY22" fmla="*/ 1460810 h 1561171"/>
              <a:gd name="connsiteX23" fmla="*/ 1431649 w 2267990"/>
              <a:gd name="connsiteY23" fmla="*/ 1416205 h 1561171"/>
              <a:gd name="connsiteX24" fmla="*/ 1498556 w 2267990"/>
              <a:gd name="connsiteY24" fmla="*/ 1393902 h 1561171"/>
              <a:gd name="connsiteX25" fmla="*/ 1554312 w 2267990"/>
              <a:gd name="connsiteY25" fmla="*/ 1338146 h 1561171"/>
              <a:gd name="connsiteX26" fmla="*/ 1576615 w 2267990"/>
              <a:gd name="connsiteY26" fmla="*/ 1315844 h 1561171"/>
              <a:gd name="connsiteX27" fmla="*/ 1598917 w 2267990"/>
              <a:gd name="connsiteY27" fmla="*/ 1293541 h 1561171"/>
              <a:gd name="connsiteX28" fmla="*/ 1632371 w 2267990"/>
              <a:gd name="connsiteY28" fmla="*/ 1237785 h 1561171"/>
              <a:gd name="connsiteX29" fmla="*/ 1643522 w 2267990"/>
              <a:gd name="connsiteY29" fmla="*/ 1204332 h 1561171"/>
              <a:gd name="connsiteX30" fmla="*/ 1665825 w 2267990"/>
              <a:gd name="connsiteY30" fmla="*/ 1182029 h 1561171"/>
              <a:gd name="connsiteX31" fmla="*/ 1688127 w 2267990"/>
              <a:gd name="connsiteY31" fmla="*/ 1148576 h 1561171"/>
              <a:gd name="connsiteX32" fmla="*/ 1710430 w 2267990"/>
              <a:gd name="connsiteY32" fmla="*/ 1126273 h 1561171"/>
              <a:gd name="connsiteX33" fmla="*/ 1755034 w 2267990"/>
              <a:gd name="connsiteY33" fmla="*/ 1070517 h 1561171"/>
              <a:gd name="connsiteX34" fmla="*/ 1788488 w 2267990"/>
              <a:gd name="connsiteY34" fmla="*/ 1003610 h 1561171"/>
              <a:gd name="connsiteX35" fmla="*/ 1799639 w 2267990"/>
              <a:gd name="connsiteY35" fmla="*/ 970156 h 1561171"/>
              <a:gd name="connsiteX36" fmla="*/ 1844244 w 2267990"/>
              <a:gd name="connsiteY36" fmla="*/ 903249 h 1561171"/>
              <a:gd name="connsiteX37" fmla="*/ 2044966 w 2267990"/>
              <a:gd name="connsiteY37" fmla="*/ 892098 h 1561171"/>
              <a:gd name="connsiteX38" fmla="*/ 2189932 w 2267990"/>
              <a:gd name="connsiteY38" fmla="*/ 858644 h 1561171"/>
              <a:gd name="connsiteX39" fmla="*/ 2223386 w 2267990"/>
              <a:gd name="connsiteY39" fmla="*/ 847493 h 1561171"/>
              <a:gd name="connsiteX40" fmla="*/ 2245688 w 2267990"/>
              <a:gd name="connsiteY40" fmla="*/ 825190 h 1561171"/>
              <a:gd name="connsiteX41" fmla="*/ 2267990 w 2267990"/>
              <a:gd name="connsiteY41" fmla="*/ 758283 h 1561171"/>
              <a:gd name="connsiteX42" fmla="*/ 2245688 w 2267990"/>
              <a:gd name="connsiteY42" fmla="*/ 724829 h 1561171"/>
              <a:gd name="connsiteX43" fmla="*/ 2100722 w 2267990"/>
              <a:gd name="connsiteY43" fmla="*/ 735980 h 1561171"/>
              <a:gd name="connsiteX44" fmla="*/ 2033815 w 2267990"/>
              <a:gd name="connsiteY44" fmla="*/ 758283 h 1561171"/>
              <a:gd name="connsiteX45" fmla="*/ 2000361 w 2267990"/>
              <a:gd name="connsiteY45" fmla="*/ 769434 h 1561171"/>
              <a:gd name="connsiteX46" fmla="*/ 1900000 w 2267990"/>
              <a:gd name="connsiteY46" fmla="*/ 802888 h 1561171"/>
              <a:gd name="connsiteX47" fmla="*/ 1866547 w 2267990"/>
              <a:gd name="connsiteY47" fmla="*/ 814039 h 1561171"/>
              <a:gd name="connsiteX48" fmla="*/ 1944605 w 2267990"/>
              <a:gd name="connsiteY48" fmla="*/ 791737 h 1561171"/>
              <a:gd name="connsiteX49" fmla="*/ 2000361 w 2267990"/>
              <a:gd name="connsiteY49" fmla="*/ 758283 h 1561171"/>
              <a:gd name="connsiteX50" fmla="*/ 2022664 w 2267990"/>
              <a:gd name="connsiteY50" fmla="*/ 735980 h 1561171"/>
              <a:gd name="connsiteX51" fmla="*/ 2056117 w 2267990"/>
              <a:gd name="connsiteY51" fmla="*/ 713678 h 1561171"/>
              <a:gd name="connsiteX52" fmla="*/ 2067269 w 2267990"/>
              <a:gd name="connsiteY52" fmla="*/ 680224 h 1561171"/>
              <a:gd name="connsiteX53" fmla="*/ 2111873 w 2267990"/>
              <a:gd name="connsiteY53" fmla="*/ 624468 h 1561171"/>
              <a:gd name="connsiteX54" fmla="*/ 2111873 w 2267990"/>
              <a:gd name="connsiteY54" fmla="*/ 535259 h 1561171"/>
              <a:gd name="connsiteX55" fmla="*/ 1966908 w 2267990"/>
              <a:gd name="connsiteY55" fmla="*/ 546410 h 1561171"/>
              <a:gd name="connsiteX56" fmla="*/ 1911151 w 2267990"/>
              <a:gd name="connsiteY56" fmla="*/ 579863 h 1561171"/>
              <a:gd name="connsiteX57" fmla="*/ 1877698 w 2267990"/>
              <a:gd name="connsiteY57" fmla="*/ 591015 h 1561171"/>
              <a:gd name="connsiteX58" fmla="*/ 1855395 w 2267990"/>
              <a:gd name="connsiteY58" fmla="*/ 624468 h 1561171"/>
              <a:gd name="connsiteX59" fmla="*/ 1833093 w 2267990"/>
              <a:gd name="connsiteY59" fmla="*/ 646771 h 1561171"/>
              <a:gd name="connsiteX60" fmla="*/ 1821942 w 2267990"/>
              <a:gd name="connsiteY60" fmla="*/ 680224 h 1561171"/>
              <a:gd name="connsiteX61" fmla="*/ 1810790 w 2267990"/>
              <a:gd name="connsiteY61" fmla="*/ 769434 h 1561171"/>
              <a:gd name="connsiteX62" fmla="*/ 1855395 w 2267990"/>
              <a:gd name="connsiteY62" fmla="*/ 724829 h 1561171"/>
              <a:gd name="connsiteX63" fmla="*/ 1877698 w 2267990"/>
              <a:gd name="connsiteY63" fmla="*/ 657922 h 1561171"/>
              <a:gd name="connsiteX64" fmla="*/ 1911151 w 2267990"/>
              <a:gd name="connsiteY64" fmla="*/ 591015 h 1561171"/>
              <a:gd name="connsiteX65" fmla="*/ 1900000 w 2267990"/>
              <a:gd name="connsiteY65" fmla="*/ 446049 h 1561171"/>
              <a:gd name="connsiteX66" fmla="*/ 1788488 w 2267990"/>
              <a:gd name="connsiteY66" fmla="*/ 457200 h 1561171"/>
              <a:gd name="connsiteX67" fmla="*/ 1766186 w 2267990"/>
              <a:gd name="connsiteY67" fmla="*/ 490654 h 1561171"/>
              <a:gd name="connsiteX68" fmla="*/ 1732732 w 2267990"/>
              <a:gd name="connsiteY68" fmla="*/ 624468 h 1561171"/>
              <a:gd name="connsiteX69" fmla="*/ 1721581 w 2267990"/>
              <a:gd name="connsiteY69" fmla="*/ 735980 h 1561171"/>
              <a:gd name="connsiteX70" fmla="*/ 1676976 w 2267990"/>
              <a:gd name="connsiteY70" fmla="*/ 646771 h 1561171"/>
              <a:gd name="connsiteX71" fmla="*/ 1643522 w 2267990"/>
              <a:gd name="connsiteY71" fmla="*/ 546410 h 1561171"/>
              <a:gd name="connsiteX72" fmla="*/ 1632371 w 2267990"/>
              <a:gd name="connsiteY72" fmla="*/ 512956 h 1561171"/>
              <a:gd name="connsiteX73" fmla="*/ 1587766 w 2267990"/>
              <a:gd name="connsiteY73" fmla="*/ 446049 h 1561171"/>
              <a:gd name="connsiteX74" fmla="*/ 1565464 w 2267990"/>
              <a:gd name="connsiteY74" fmla="*/ 423746 h 1561171"/>
              <a:gd name="connsiteX75" fmla="*/ 1543161 w 2267990"/>
              <a:gd name="connsiteY75" fmla="*/ 390293 h 1561171"/>
              <a:gd name="connsiteX76" fmla="*/ 1498556 w 2267990"/>
              <a:gd name="connsiteY76" fmla="*/ 345688 h 1561171"/>
              <a:gd name="connsiteX77" fmla="*/ 1476254 w 2267990"/>
              <a:gd name="connsiteY77" fmla="*/ 323385 h 1561171"/>
              <a:gd name="connsiteX78" fmla="*/ 1420498 w 2267990"/>
              <a:gd name="connsiteY78" fmla="*/ 278780 h 1561171"/>
              <a:gd name="connsiteX79" fmla="*/ 1398195 w 2267990"/>
              <a:gd name="connsiteY79" fmla="*/ 256478 h 1561171"/>
              <a:gd name="connsiteX80" fmla="*/ 1364742 w 2267990"/>
              <a:gd name="connsiteY80" fmla="*/ 245327 h 1561171"/>
              <a:gd name="connsiteX81" fmla="*/ 1297834 w 2267990"/>
              <a:gd name="connsiteY81" fmla="*/ 200722 h 1561171"/>
              <a:gd name="connsiteX82" fmla="*/ 1264381 w 2267990"/>
              <a:gd name="connsiteY82" fmla="*/ 178420 h 1561171"/>
              <a:gd name="connsiteX83" fmla="*/ 1230927 w 2267990"/>
              <a:gd name="connsiteY83" fmla="*/ 167268 h 1561171"/>
              <a:gd name="connsiteX84" fmla="*/ 1164020 w 2267990"/>
              <a:gd name="connsiteY84" fmla="*/ 122663 h 1561171"/>
              <a:gd name="connsiteX85" fmla="*/ 1130566 w 2267990"/>
              <a:gd name="connsiteY85" fmla="*/ 111512 h 1561171"/>
              <a:gd name="connsiteX86" fmla="*/ 1097112 w 2267990"/>
              <a:gd name="connsiteY86" fmla="*/ 89210 h 1561171"/>
              <a:gd name="connsiteX87" fmla="*/ 1030205 w 2267990"/>
              <a:gd name="connsiteY87" fmla="*/ 66907 h 1561171"/>
              <a:gd name="connsiteX88" fmla="*/ 996751 w 2267990"/>
              <a:gd name="connsiteY88" fmla="*/ 55756 h 1561171"/>
              <a:gd name="connsiteX89" fmla="*/ 952147 w 2267990"/>
              <a:gd name="connsiteY89" fmla="*/ 44605 h 1561171"/>
              <a:gd name="connsiteX90" fmla="*/ 885239 w 2267990"/>
              <a:gd name="connsiteY90" fmla="*/ 22302 h 1561171"/>
              <a:gd name="connsiteX91" fmla="*/ 851786 w 2267990"/>
              <a:gd name="connsiteY91" fmla="*/ 11151 h 1561171"/>
              <a:gd name="connsiteX92" fmla="*/ 807181 w 2267990"/>
              <a:gd name="connsiteY92" fmla="*/ 0 h 1561171"/>
              <a:gd name="connsiteX93" fmla="*/ 517249 w 2267990"/>
              <a:gd name="connsiteY93" fmla="*/ 11151 h 1561171"/>
              <a:gd name="connsiteX94" fmla="*/ 450342 w 2267990"/>
              <a:gd name="connsiteY94" fmla="*/ 33454 h 1561171"/>
              <a:gd name="connsiteX95" fmla="*/ 394586 w 2267990"/>
              <a:gd name="connsiteY95" fmla="*/ 78059 h 1561171"/>
              <a:gd name="connsiteX96" fmla="*/ 327678 w 2267990"/>
              <a:gd name="connsiteY96" fmla="*/ 100361 h 1561171"/>
              <a:gd name="connsiteX97" fmla="*/ 294225 w 2267990"/>
              <a:gd name="connsiteY97" fmla="*/ 111512 h 1561171"/>
              <a:gd name="connsiteX98" fmla="*/ 260771 w 2267990"/>
              <a:gd name="connsiteY98" fmla="*/ 122663 h 1561171"/>
              <a:gd name="connsiteX99" fmla="*/ 227317 w 2267990"/>
              <a:gd name="connsiteY99" fmla="*/ 133815 h 1561171"/>
              <a:gd name="connsiteX100" fmla="*/ 205015 w 2267990"/>
              <a:gd name="connsiteY100" fmla="*/ 167268 h 1561171"/>
              <a:gd name="connsiteX101" fmla="*/ 171561 w 2267990"/>
              <a:gd name="connsiteY101" fmla="*/ 178420 h 1561171"/>
              <a:gd name="connsiteX102" fmla="*/ 138108 w 2267990"/>
              <a:gd name="connsiteY102" fmla="*/ 200722 h 1561171"/>
              <a:gd name="connsiteX103" fmla="*/ 93503 w 2267990"/>
              <a:gd name="connsiteY103" fmla="*/ 245327 h 1561171"/>
              <a:gd name="connsiteX104" fmla="*/ 48898 w 2267990"/>
              <a:gd name="connsiteY104" fmla="*/ 289932 h 1561171"/>
              <a:gd name="connsiteX105" fmla="*/ 26595 w 2267990"/>
              <a:gd name="connsiteY105" fmla="*/ 312234 h 1561171"/>
              <a:gd name="connsiteX106" fmla="*/ 4293 w 2267990"/>
              <a:gd name="connsiteY106" fmla="*/ 546410 h 156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267990" h="1561171">
                <a:moveTo>
                  <a:pt x="4293" y="546410"/>
                </a:moveTo>
                <a:cubicBezTo>
                  <a:pt x="4293" y="652347"/>
                  <a:pt x="3045" y="845807"/>
                  <a:pt x="26595" y="947854"/>
                </a:cubicBezTo>
                <a:cubicBezTo>
                  <a:pt x="51253" y="1054705"/>
                  <a:pt x="36931" y="979677"/>
                  <a:pt x="71200" y="1048215"/>
                </a:cubicBezTo>
                <a:cubicBezTo>
                  <a:pt x="117363" y="1140543"/>
                  <a:pt x="40742" y="1019255"/>
                  <a:pt x="104654" y="1115122"/>
                </a:cubicBezTo>
                <a:cubicBezTo>
                  <a:pt x="131194" y="1194744"/>
                  <a:pt x="113916" y="1162469"/>
                  <a:pt x="149259" y="1215483"/>
                </a:cubicBezTo>
                <a:cubicBezTo>
                  <a:pt x="168856" y="1274276"/>
                  <a:pt x="147457" y="1226702"/>
                  <a:pt x="193864" y="1282390"/>
                </a:cubicBezTo>
                <a:cubicBezTo>
                  <a:pt x="202444" y="1292686"/>
                  <a:pt x="207794" y="1305379"/>
                  <a:pt x="216166" y="1315844"/>
                </a:cubicBezTo>
                <a:cubicBezTo>
                  <a:pt x="229993" y="1333128"/>
                  <a:pt x="252607" y="1350791"/>
                  <a:pt x="271922" y="1360449"/>
                </a:cubicBezTo>
                <a:cubicBezTo>
                  <a:pt x="282436" y="1365706"/>
                  <a:pt x="294225" y="1367883"/>
                  <a:pt x="305376" y="1371600"/>
                </a:cubicBezTo>
                <a:cubicBezTo>
                  <a:pt x="316527" y="1382751"/>
                  <a:pt x="328734" y="1392939"/>
                  <a:pt x="338830" y="1405054"/>
                </a:cubicBezTo>
                <a:cubicBezTo>
                  <a:pt x="347410" y="1415350"/>
                  <a:pt x="350667" y="1430135"/>
                  <a:pt x="361132" y="1438507"/>
                </a:cubicBezTo>
                <a:cubicBezTo>
                  <a:pt x="370311" y="1445850"/>
                  <a:pt x="384072" y="1444402"/>
                  <a:pt x="394586" y="1449659"/>
                </a:cubicBezTo>
                <a:cubicBezTo>
                  <a:pt x="406573" y="1455653"/>
                  <a:pt x="417574" y="1463589"/>
                  <a:pt x="428039" y="1471961"/>
                </a:cubicBezTo>
                <a:cubicBezTo>
                  <a:pt x="456999" y="1495128"/>
                  <a:pt x="445189" y="1499408"/>
                  <a:pt x="483795" y="1516566"/>
                </a:cubicBezTo>
                <a:cubicBezTo>
                  <a:pt x="505278" y="1526114"/>
                  <a:pt x="528400" y="1531434"/>
                  <a:pt x="550703" y="1538868"/>
                </a:cubicBezTo>
                <a:lnTo>
                  <a:pt x="584156" y="1550020"/>
                </a:lnTo>
                <a:lnTo>
                  <a:pt x="617610" y="1561171"/>
                </a:lnTo>
                <a:lnTo>
                  <a:pt x="1074810" y="1550020"/>
                </a:lnTo>
                <a:cubicBezTo>
                  <a:pt x="1097400" y="1549059"/>
                  <a:pt x="1119782" y="1544352"/>
                  <a:pt x="1141717" y="1538868"/>
                </a:cubicBezTo>
                <a:cubicBezTo>
                  <a:pt x="1164524" y="1533166"/>
                  <a:pt x="1186322" y="1524000"/>
                  <a:pt x="1208625" y="1516566"/>
                </a:cubicBezTo>
                <a:lnTo>
                  <a:pt x="1308986" y="1483112"/>
                </a:lnTo>
                <a:lnTo>
                  <a:pt x="1342439" y="1471961"/>
                </a:lnTo>
                <a:lnTo>
                  <a:pt x="1375893" y="1460810"/>
                </a:lnTo>
                <a:cubicBezTo>
                  <a:pt x="1394431" y="1442271"/>
                  <a:pt x="1406325" y="1427460"/>
                  <a:pt x="1431649" y="1416205"/>
                </a:cubicBezTo>
                <a:cubicBezTo>
                  <a:pt x="1453132" y="1406657"/>
                  <a:pt x="1498556" y="1393902"/>
                  <a:pt x="1498556" y="1393902"/>
                </a:cubicBezTo>
                <a:lnTo>
                  <a:pt x="1554312" y="1338146"/>
                </a:lnTo>
                <a:lnTo>
                  <a:pt x="1576615" y="1315844"/>
                </a:lnTo>
                <a:lnTo>
                  <a:pt x="1598917" y="1293541"/>
                </a:lnTo>
                <a:cubicBezTo>
                  <a:pt x="1630511" y="1198769"/>
                  <a:pt x="1586448" y="1314325"/>
                  <a:pt x="1632371" y="1237785"/>
                </a:cubicBezTo>
                <a:cubicBezTo>
                  <a:pt x="1638418" y="1227706"/>
                  <a:pt x="1637474" y="1214411"/>
                  <a:pt x="1643522" y="1204332"/>
                </a:cubicBezTo>
                <a:cubicBezTo>
                  <a:pt x="1648931" y="1195317"/>
                  <a:pt x="1659257" y="1190239"/>
                  <a:pt x="1665825" y="1182029"/>
                </a:cubicBezTo>
                <a:cubicBezTo>
                  <a:pt x="1674197" y="1171564"/>
                  <a:pt x="1679755" y="1159041"/>
                  <a:pt x="1688127" y="1148576"/>
                </a:cubicBezTo>
                <a:cubicBezTo>
                  <a:pt x="1694695" y="1140366"/>
                  <a:pt x="1703862" y="1134483"/>
                  <a:pt x="1710430" y="1126273"/>
                </a:cubicBezTo>
                <a:cubicBezTo>
                  <a:pt x="1766704" y="1055931"/>
                  <a:pt x="1701180" y="1124373"/>
                  <a:pt x="1755034" y="1070517"/>
                </a:cubicBezTo>
                <a:cubicBezTo>
                  <a:pt x="1783068" y="986421"/>
                  <a:pt x="1745251" y="1090086"/>
                  <a:pt x="1788488" y="1003610"/>
                </a:cubicBezTo>
                <a:cubicBezTo>
                  <a:pt x="1793745" y="993096"/>
                  <a:pt x="1793931" y="980431"/>
                  <a:pt x="1799639" y="970156"/>
                </a:cubicBezTo>
                <a:cubicBezTo>
                  <a:pt x="1812656" y="946725"/>
                  <a:pt x="1817481" y="904736"/>
                  <a:pt x="1844244" y="903249"/>
                </a:cubicBezTo>
                <a:lnTo>
                  <a:pt x="2044966" y="892098"/>
                </a:lnTo>
                <a:cubicBezTo>
                  <a:pt x="2146298" y="877621"/>
                  <a:pt x="2098089" y="889258"/>
                  <a:pt x="2189932" y="858644"/>
                </a:cubicBezTo>
                <a:lnTo>
                  <a:pt x="2223386" y="847493"/>
                </a:lnTo>
                <a:cubicBezTo>
                  <a:pt x="2230820" y="840059"/>
                  <a:pt x="2240986" y="834594"/>
                  <a:pt x="2245688" y="825190"/>
                </a:cubicBezTo>
                <a:cubicBezTo>
                  <a:pt x="2256201" y="804163"/>
                  <a:pt x="2267990" y="758283"/>
                  <a:pt x="2267990" y="758283"/>
                </a:cubicBezTo>
                <a:cubicBezTo>
                  <a:pt x="2260556" y="747132"/>
                  <a:pt x="2258973" y="726600"/>
                  <a:pt x="2245688" y="724829"/>
                </a:cubicBezTo>
                <a:cubicBezTo>
                  <a:pt x="2197648" y="718424"/>
                  <a:pt x="2148594" y="728421"/>
                  <a:pt x="2100722" y="735980"/>
                </a:cubicBezTo>
                <a:cubicBezTo>
                  <a:pt x="2077501" y="739647"/>
                  <a:pt x="2056117" y="750849"/>
                  <a:pt x="2033815" y="758283"/>
                </a:cubicBezTo>
                <a:lnTo>
                  <a:pt x="2000361" y="769434"/>
                </a:lnTo>
                <a:lnTo>
                  <a:pt x="1900000" y="802888"/>
                </a:lnTo>
                <a:cubicBezTo>
                  <a:pt x="1888849" y="806605"/>
                  <a:pt x="1855144" y="816890"/>
                  <a:pt x="1866547" y="814039"/>
                </a:cubicBezTo>
                <a:cubicBezTo>
                  <a:pt x="1922555" y="800037"/>
                  <a:pt x="1896612" y="807734"/>
                  <a:pt x="1944605" y="791737"/>
                </a:cubicBezTo>
                <a:cubicBezTo>
                  <a:pt x="2001117" y="735225"/>
                  <a:pt x="1927981" y="801712"/>
                  <a:pt x="2000361" y="758283"/>
                </a:cubicBezTo>
                <a:cubicBezTo>
                  <a:pt x="2009376" y="752874"/>
                  <a:pt x="2014454" y="742548"/>
                  <a:pt x="2022664" y="735980"/>
                </a:cubicBezTo>
                <a:cubicBezTo>
                  <a:pt x="2033129" y="727608"/>
                  <a:pt x="2044966" y="721112"/>
                  <a:pt x="2056117" y="713678"/>
                </a:cubicBezTo>
                <a:cubicBezTo>
                  <a:pt x="2059834" y="702527"/>
                  <a:pt x="2062012" y="690738"/>
                  <a:pt x="2067269" y="680224"/>
                </a:cubicBezTo>
                <a:cubicBezTo>
                  <a:pt x="2081336" y="652091"/>
                  <a:pt x="2091130" y="645212"/>
                  <a:pt x="2111873" y="624468"/>
                </a:cubicBezTo>
                <a:cubicBezTo>
                  <a:pt x="2137501" y="547587"/>
                  <a:pt x="2150800" y="574184"/>
                  <a:pt x="2111873" y="535259"/>
                </a:cubicBezTo>
                <a:cubicBezTo>
                  <a:pt x="2063551" y="538976"/>
                  <a:pt x="2014998" y="540399"/>
                  <a:pt x="1966908" y="546410"/>
                </a:cubicBezTo>
                <a:cubicBezTo>
                  <a:pt x="1913706" y="553060"/>
                  <a:pt x="1950508" y="556249"/>
                  <a:pt x="1911151" y="579863"/>
                </a:cubicBezTo>
                <a:cubicBezTo>
                  <a:pt x="1901072" y="585911"/>
                  <a:pt x="1888849" y="587298"/>
                  <a:pt x="1877698" y="591015"/>
                </a:cubicBezTo>
                <a:cubicBezTo>
                  <a:pt x="1870264" y="602166"/>
                  <a:pt x="1863767" y="614003"/>
                  <a:pt x="1855395" y="624468"/>
                </a:cubicBezTo>
                <a:cubicBezTo>
                  <a:pt x="1848827" y="632678"/>
                  <a:pt x="1838502" y="637756"/>
                  <a:pt x="1833093" y="646771"/>
                </a:cubicBezTo>
                <a:cubicBezTo>
                  <a:pt x="1827046" y="656850"/>
                  <a:pt x="1825659" y="669073"/>
                  <a:pt x="1821942" y="680224"/>
                </a:cubicBezTo>
                <a:cubicBezTo>
                  <a:pt x="1818225" y="709961"/>
                  <a:pt x="1792809" y="745459"/>
                  <a:pt x="1810790" y="769434"/>
                </a:cubicBezTo>
                <a:cubicBezTo>
                  <a:pt x="1823406" y="786256"/>
                  <a:pt x="1855395" y="724829"/>
                  <a:pt x="1855395" y="724829"/>
                </a:cubicBezTo>
                <a:cubicBezTo>
                  <a:pt x="1862829" y="702527"/>
                  <a:pt x="1864658" y="677483"/>
                  <a:pt x="1877698" y="657922"/>
                </a:cubicBezTo>
                <a:cubicBezTo>
                  <a:pt x="1906520" y="614688"/>
                  <a:pt x="1895762" y="637182"/>
                  <a:pt x="1911151" y="591015"/>
                </a:cubicBezTo>
                <a:cubicBezTo>
                  <a:pt x="1907434" y="542693"/>
                  <a:pt x="1932749" y="481775"/>
                  <a:pt x="1900000" y="446049"/>
                </a:cubicBezTo>
                <a:cubicBezTo>
                  <a:pt x="1874758" y="418512"/>
                  <a:pt x="1823927" y="445387"/>
                  <a:pt x="1788488" y="457200"/>
                </a:cubicBezTo>
                <a:cubicBezTo>
                  <a:pt x="1775774" y="461438"/>
                  <a:pt x="1771629" y="478407"/>
                  <a:pt x="1766186" y="490654"/>
                </a:cubicBezTo>
                <a:cubicBezTo>
                  <a:pt x="1746005" y="536062"/>
                  <a:pt x="1738831" y="575679"/>
                  <a:pt x="1732732" y="624468"/>
                </a:cubicBezTo>
                <a:cubicBezTo>
                  <a:pt x="1728099" y="661536"/>
                  <a:pt x="1725298" y="698809"/>
                  <a:pt x="1721581" y="735980"/>
                </a:cubicBezTo>
                <a:cubicBezTo>
                  <a:pt x="1682655" y="697055"/>
                  <a:pt x="1702602" y="723652"/>
                  <a:pt x="1676976" y="646771"/>
                </a:cubicBezTo>
                <a:lnTo>
                  <a:pt x="1643522" y="546410"/>
                </a:lnTo>
                <a:cubicBezTo>
                  <a:pt x="1639805" y="535259"/>
                  <a:pt x="1638891" y="522736"/>
                  <a:pt x="1632371" y="512956"/>
                </a:cubicBezTo>
                <a:cubicBezTo>
                  <a:pt x="1617503" y="490654"/>
                  <a:pt x="1606719" y="465003"/>
                  <a:pt x="1587766" y="446049"/>
                </a:cubicBezTo>
                <a:cubicBezTo>
                  <a:pt x="1580332" y="438615"/>
                  <a:pt x="1572032" y="431956"/>
                  <a:pt x="1565464" y="423746"/>
                </a:cubicBezTo>
                <a:cubicBezTo>
                  <a:pt x="1557092" y="413281"/>
                  <a:pt x="1551883" y="400468"/>
                  <a:pt x="1543161" y="390293"/>
                </a:cubicBezTo>
                <a:cubicBezTo>
                  <a:pt x="1529477" y="374328"/>
                  <a:pt x="1513424" y="360556"/>
                  <a:pt x="1498556" y="345688"/>
                </a:cubicBezTo>
                <a:lnTo>
                  <a:pt x="1476254" y="323385"/>
                </a:lnTo>
                <a:cubicBezTo>
                  <a:pt x="1422415" y="269546"/>
                  <a:pt x="1490818" y="335036"/>
                  <a:pt x="1420498" y="278780"/>
                </a:cubicBezTo>
                <a:cubicBezTo>
                  <a:pt x="1412288" y="272212"/>
                  <a:pt x="1407210" y="261887"/>
                  <a:pt x="1398195" y="256478"/>
                </a:cubicBezTo>
                <a:cubicBezTo>
                  <a:pt x="1388116" y="250431"/>
                  <a:pt x="1375893" y="249044"/>
                  <a:pt x="1364742" y="245327"/>
                </a:cubicBezTo>
                <a:lnTo>
                  <a:pt x="1297834" y="200722"/>
                </a:lnTo>
                <a:cubicBezTo>
                  <a:pt x="1286683" y="193288"/>
                  <a:pt x="1277095" y="182658"/>
                  <a:pt x="1264381" y="178420"/>
                </a:cubicBezTo>
                <a:cubicBezTo>
                  <a:pt x="1253230" y="174703"/>
                  <a:pt x="1241202" y="172977"/>
                  <a:pt x="1230927" y="167268"/>
                </a:cubicBezTo>
                <a:cubicBezTo>
                  <a:pt x="1207496" y="154251"/>
                  <a:pt x="1189449" y="131139"/>
                  <a:pt x="1164020" y="122663"/>
                </a:cubicBezTo>
                <a:cubicBezTo>
                  <a:pt x="1152869" y="118946"/>
                  <a:pt x="1141080" y="116769"/>
                  <a:pt x="1130566" y="111512"/>
                </a:cubicBezTo>
                <a:cubicBezTo>
                  <a:pt x="1118579" y="105519"/>
                  <a:pt x="1109359" y="94653"/>
                  <a:pt x="1097112" y="89210"/>
                </a:cubicBezTo>
                <a:cubicBezTo>
                  <a:pt x="1075629" y="79662"/>
                  <a:pt x="1052507" y="74341"/>
                  <a:pt x="1030205" y="66907"/>
                </a:cubicBezTo>
                <a:cubicBezTo>
                  <a:pt x="1019054" y="63190"/>
                  <a:pt x="1008155" y="58607"/>
                  <a:pt x="996751" y="55756"/>
                </a:cubicBezTo>
                <a:cubicBezTo>
                  <a:pt x="981883" y="52039"/>
                  <a:pt x="966826" y="49009"/>
                  <a:pt x="952147" y="44605"/>
                </a:cubicBezTo>
                <a:cubicBezTo>
                  <a:pt x="929629" y="37850"/>
                  <a:pt x="907542" y="29736"/>
                  <a:pt x="885239" y="22302"/>
                </a:cubicBezTo>
                <a:cubicBezTo>
                  <a:pt x="874088" y="18585"/>
                  <a:pt x="863189" y="14002"/>
                  <a:pt x="851786" y="11151"/>
                </a:cubicBezTo>
                <a:lnTo>
                  <a:pt x="807181" y="0"/>
                </a:lnTo>
                <a:cubicBezTo>
                  <a:pt x="710537" y="3717"/>
                  <a:pt x="613542" y="2123"/>
                  <a:pt x="517249" y="11151"/>
                </a:cubicBezTo>
                <a:cubicBezTo>
                  <a:pt x="493843" y="13345"/>
                  <a:pt x="450342" y="33454"/>
                  <a:pt x="450342" y="33454"/>
                </a:cubicBezTo>
                <a:cubicBezTo>
                  <a:pt x="431807" y="51988"/>
                  <a:pt x="419903" y="66807"/>
                  <a:pt x="394586" y="78059"/>
                </a:cubicBezTo>
                <a:cubicBezTo>
                  <a:pt x="373103" y="87607"/>
                  <a:pt x="349981" y="92927"/>
                  <a:pt x="327678" y="100361"/>
                </a:cubicBezTo>
                <a:lnTo>
                  <a:pt x="294225" y="111512"/>
                </a:lnTo>
                <a:lnTo>
                  <a:pt x="260771" y="122663"/>
                </a:lnTo>
                <a:lnTo>
                  <a:pt x="227317" y="133815"/>
                </a:lnTo>
                <a:cubicBezTo>
                  <a:pt x="219883" y="144966"/>
                  <a:pt x="215480" y="158896"/>
                  <a:pt x="205015" y="167268"/>
                </a:cubicBezTo>
                <a:cubicBezTo>
                  <a:pt x="195836" y="174611"/>
                  <a:pt x="182075" y="173163"/>
                  <a:pt x="171561" y="178420"/>
                </a:cubicBezTo>
                <a:cubicBezTo>
                  <a:pt x="159574" y="184414"/>
                  <a:pt x="148283" y="192000"/>
                  <a:pt x="138108" y="200722"/>
                </a:cubicBezTo>
                <a:cubicBezTo>
                  <a:pt x="122143" y="214406"/>
                  <a:pt x="108371" y="230459"/>
                  <a:pt x="93503" y="245327"/>
                </a:cubicBezTo>
                <a:lnTo>
                  <a:pt x="48898" y="289932"/>
                </a:lnTo>
                <a:lnTo>
                  <a:pt x="26595" y="312234"/>
                </a:lnTo>
                <a:cubicBezTo>
                  <a:pt x="-14514" y="435562"/>
                  <a:pt x="4293" y="440473"/>
                  <a:pt x="4293" y="54641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8E50898D-32E5-41EB-A234-AE58865F5A75}"/>
              </a:ext>
            </a:extLst>
          </p:cNvPr>
          <p:cNvSpPr/>
          <p:nvPr/>
        </p:nvSpPr>
        <p:spPr>
          <a:xfrm>
            <a:off x="6289288" y="3824868"/>
            <a:ext cx="594501" cy="501805"/>
          </a:xfrm>
          <a:custGeom>
            <a:avLst/>
            <a:gdLst>
              <a:gd name="connsiteX0" fmla="*/ 122663 w 594501"/>
              <a:gd name="connsiteY0" fmla="*/ 501805 h 501805"/>
              <a:gd name="connsiteX1" fmla="*/ 66907 w 594501"/>
              <a:gd name="connsiteY1" fmla="*/ 457200 h 501805"/>
              <a:gd name="connsiteX2" fmla="*/ 55756 w 594501"/>
              <a:gd name="connsiteY2" fmla="*/ 412595 h 501805"/>
              <a:gd name="connsiteX3" fmla="*/ 33453 w 594501"/>
              <a:gd name="connsiteY3" fmla="*/ 345688 h 501805"/>
              <a:gd name="connsiteX4" fmla="*/ 22302 w 594501"/>
              <a:gd name="connsiteY4" fmla="*/ 312234 h 501805"/>
              <a:gd name="connsiteX5" fmla="*/ 11151 w 594501"/>
              <a:gd name="connsiteY5" fmla="*/ 278781 h 501805"/>
              <a:gd name="connsiteX6" fmla="*/ 0 w 594501"/>
              <a:gd name="connsiteY6" fmla="*/ 234176 h 501805"/>
              <a:gd name="connsiteX7" fmla="*/ 11151 w 594501"/>
              <a:gd name="connsiteY7" fmla="*/ 111512 h 501805"/>
              <a:gd name="connsiteX8" fmla="*/ 66907 w 594501"/>
              <a:gd name="connsiteY8" fmla="*/ 89210 h 501805"/>
              <a:gd name="connsiteX9" fmla="*/ 122663 w 594501"/>
              <a:gd name="connsiteY9" fmla="*/ 133815 h 501805"/>
              <a:gd name="connsiteX10" fmla="*/ 167268 w 594501"/>
              <a:gd name="connsiteY10" fmla="*/ 200722 h 501805"/>
              <a:gd name="connsiteX11" fmla="*/ 189571 w 594501"/>
              <a:gd name="connsiteY11" fmla="*/ 223025 h 501805"/>
              <a:gd name="connsiteX12" fmla="*/ 200722 w 594501"/>
              <a:gd name="connsiteY12" fmla="*/ 66908 h 501805"/>
              <a:gd name="connsiteX13" fmla="*/ 211873 w 594501"/>
              <a:gd name="connsiteY13" fmla="*/ 33454 h 501805"/>
              <a:gd name="connsiteX14" fmla="*/ 245327 w 594501"/>
              <a:gd name="connsiteY14" fmla="*/ 0 h 501805"/>
              <a:gd name="connsiteX15" fmla="*/ 301083 w 594501"/>
              <a:gd name="connsiteY15" fmla="*/ 11152 h 501805"/>
              <a:gd name="connsiteX16" fmla="*/ 345688 w 594501"/>
              <a:gd name="connsiteY16" fmla="*/ 78059 h 501805"/>
              <a:gd name="connsiteX17" fmla="*/ 356839 w 594501"/>
              <a:gd name="connsiteY17" fmla="*/ 211873 h 501805"/>
              <a:gd name="connsiteX18" fmla="*/ 367990 w 594501"/>
              <a:gd name="connsiteY18" fmla="*/ 178420 h 501805"/>
              <a:gd name="connsiteX19" fmla="*/ 379141 w 594501"/>
              <a:gd name="connsiteY19" fmla="*/ 133815 h 501805"/>
              <a:gd name="connsiteX20" fmla="*/ 401444 w 594501"/>
              <a:gd name="connsiteY20" fmla="*/ 111512 h 501805"/>
              <a:gd name="connsiteX21" fmla="*/ 434897 w 594501"/>
              <a:gd name="connsiteY21" fmla="*/ 44605 h 501805"/>
              <a:gd name="connsiteX22" fmla="*/ 468351 w 594501"/>
              <a:gd name="connsiteY22" fmla="*/ 33454 h 501805"/>
              <a:gd name="connsiteX23" fmla="*/ 524107 w 594501"/>
              <a:gd name="connsiteY23" fmla="*/ 44605 h 501805"/>
              <a:gd name="connsiteX24" fmla="*/ 546410 w 594501"/>
              <a:gd name="connsiteY24" fmla="*/ 66908 h 501805"/>
              <a:gd name="connsiteX25" fmla="*/ 579863 w 594501"/>
              <a:gd name="connsiteY25" fmla="*/ 89210 h 501805"/>
              <a:gd name="connsiteX26" fmla="*/ 579863 w 594501"/>
              <a:gd name="connsiteY26" fmla="*/ 211873 h 501805"/>
              <a:gd name="connsiteX27" fmla="*/ 557561 w 594501"/>
              <a:gd name="connsiteY27" fmla="*/ 234176 h 501805"/>
              <a:gd name="connsiteX28" fmla="*/ 535258 w 594501"/>
              <a:gd name="connsiteY28" fmla="*/ 323386 h 50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4501" h="501805">
                <a:moveTo>
                  <a:pt x="122663" y="501805"/>
                </a:moveTo>
                <a:cubicBezTo>
                  <a:pt x="104078" y="486937"/>
                  <a:pt x="81187" y="476241"/>
                  <a:pt x="66907" y="457200"/>
                </a:cubicBezTo>
                <a:cubicBezTo>
                  <a:pt x="57711" y="444939"/>
                  <a:pt x="60160" y="427275"/>
                  <a:pt x="55756" y="412595"/>
                </a:cubicBezTo>
                <a:cubicBezTo>
                  <a:pt x="49001" y="390078"/>
                  <a:pt x="40887" y="367990"/>
                  <a:pt x="33453" y="345688"/>
                </a:cubicBezTo>
                <a:lnTo>
                  <a:pt x="22302" y="312234"/>
                </a:lnTo>
                <a:cubicBezTo>
                  <a:pt x="18585" y="301083"/>
                  <a:pt x="14002" y="290184"/>
                  <a:pt x="11151" y="278781"/>
                </a:cubicBezTo>
                <a:lnTo>
                  <a:pt x="0" y="234176"/>
                </a:lnTo>
                <a:cubicBezTo>
                  <a:pt x="3717" y="193288"/>
                  <a:pt x="2549" y="151657"/>
                  <a:pt x="11151" y="111512"/>
                </a:cubicBezTo>
                <a:cubicBezTo>
                  <a:pt x="20610" y="67370"/>
                  <a:pt x="37722" y="74618"/>
                  <a:pt x="66907" y="89210"/>
                </a:cubicBezTo>
                <a:cubicBezTo>
                  <a:pt x="84467" y="97990"/>
                  <a:pt x="110215" y="117218"/>
                  <a:pt x="122663" y="133815"/>
                </a:cubicBezTo>
                <a:cubicBezTo>
                  <a:pt x="138745" y="155258"/>
                  <a:pt x="148315" y="181769"/>
                  <a:pt x="167268" y="200722"/>
                </a:cubicBezTo>
                <a:lnTo>
                  <a:pt x="189571" y="223025"/>
                </a:lnTo>
                <a:cubicBezTo>
                  <a:pt x="193288" y="170986"/>
                  <a:pt x="194626" y="118722"/>
                  <a:pt x="200722" y="66908"/>
                </a:cubicBezTo>
                <a:cubicBezTo>
                  <a:pt x="202095" y="55234"/>
                  <a:pt x="205353" y="43234"/>
                  <a:pt x="211873" y="33454"/>
                </a:cubicBezTo>
                <a:cubicBezTo>
                  <a:pt x="220621" y="20332"/>
                  <a:pt x="234176" y="11151"/>
                  <a:pt x="245327" y="0"/>
                </a:cubicBezTo>
                <a:cubicBezTo>
                  <a:pt x="263912" y="3717"/>
                  <a:pt x="284131" y="2676"/>
                  <a:pt x="301083" y="11152"/>
                </a:cubicBezTo>
                <a:cubicBezTo>
                  <a:pt x="334494" y="27858"/>
                  <a:pt x="335775" y="48323"/>
                  <a:pt x="345688" y="78059"/>
                </a:cubicBezTo>
                <a:cubicBezTo>
                  <a:pt x="349405" y="122664"/>
                  <a:pt x="347130" y="168180"/>
                  <a:pt x="356839" y="211873"/>
                </a:cubicBezTo>
                <a:cubicBezTo>
                  <a:pt x="359389" y="223347"/>
                  <a:pt x="364761" y="189722"/>
                  <a:pt x="367990" y="178420"/>
                </a:cubicBezTo>
                <a:cubicBezTo>
                  <a:pt x="372200" y="163684"/>
                  <a:pt x="372287" y="147523"/>
                  <a:pt x="379141" y="133815"/>
                </a:cubicBezTo>
                <a:cubicBezTo>
                  <a:pt x="383843" y="124411"/>
                  <a:pt x="394010" y="118946"/>
                  <a:pt x="401444" y="111512"/>
                </a:cubicBezTo>
                <a:cubicBezTo>
                  <a:pt x="408790" y="89475"/>
                  <a:pt x="415246" y="60326"/>
                  <a:pt x="434897" y="44605"/>
                </a:cubicBezTo>
                <a:cubicBezTo>
                  <a:pt x="444076" y="37262"/>
                  <a:pt x="457200" y="37171"/>
                  <a:pt x="468351" y="33454"/>
                </a:cubicBezTo>
                <a:cubicBezTo>
                  <a:pt x="486936" y="37171"/>
                  <a:pt x="506686" y="37139"/>
                  <a:pt x="524107" y="44605"/>
                </a:cubicBezTo>
                <a:cubicBezTo>
                  <a:pt x="533771" y="48747"/>
                  <a:pt x="538200" y="60340"/>
                  <a:pt x="546410" y="66908"/>
                </a:cubicBezTo>
                <a:cubicBezTo>
                  <a:pt x="556875" y="75280"/>
                  <a:pt x="568712" y="81776"/>
                  <a:pt x="579863" y="89210"/>
                </a:cubicBezTo>
                <a:cubicBezTo>
                  <a:pt x="596846" y="140161"/>
                  <a:pt x="601763" y="138873"/>
                  <a:pt x="579863" y="211873"/>
                </a:cubicBezTo>
                <a:cubicBezTo>
                  <a:pt x="576842" y="221943"/>
                  <a:pt x="564995" y="226742"/>
                  <a:pt x="557561" y="234176"/>
                </a:cubicBezTo>
                <a:cubicBezTo>
                  <a:pt x="532907" y="308136"/>
                  <a:pt x="535258" y="277574"/>
                  <a:pt x="535258" y="323386"/>
                </a:cubicBezTo>
              </a:path>
            </a:pathLst>
          </a:cu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3BA049D-35D3-4740-99E9-6999577AF153}"/>
              </a:ext>
            </a:extLst>
          </p:cNvPr>
          <p:cNvSpPr/>
          <p:nvPr/>
        </p:nvSpPr>
        <p:spPr>
          <a:xfrm>
            <a:off x="5998247" y="4499205"/>
            <a:ext cx="309626" cy="233368"/>
          </a:xfrm>
          <a:custGeom>
            <a:avLst/>
            <a:gdLst>
              <a:gd name="connsiteX0" fmla="*/ 291427 w 347183"/>
              <a:gd name="connsiteY0" fmla="*/ 12480 h 213202"/>
              <a:gd name="connsiteX1" fmla="*/ 235671 w 347183"/>
              <a:gd name="connsiteY1" fmla="*/ 23631 h 213202"/>
              <a:gd name="connsiteX2" fmla="*/ 168764 w 347183"/>
              <a:gd name="connsiteY2" fmla="*/ 45933 h 213202"/>
              <a:gd name="connsiteX3" fmla="*/ 135310 w 347183"/>
              <a:gd name="connsiteY3" fmla="*/ 57084 h 213202"/>
              <a:gd name="connsiteX4" fmla="*/ 90705 w 347183"/>
              <a:gd name="connsiteY4" fmla="*/ 68236 h 213202"/>
              <a:gd name="connsiteX5" fmla="*/ 23798 w 347183"/>
              <a:gd name="connsiteY5" fmla="*/ 90538 h 213202"/>
              <a:gd name="connsiteX6" fmla="*/ 1496 w 347183"/>
              <a:gd name="connsiteY6" fmla="*/ 112841 h 213202"/>
              <a:gd name="connsiteX7" fmla="*/ 68403 w 347183"/>
              <a:gd name="connsiteY7" fmla="*/ 135143 h 213202"/>
              <a:gd name="connsiteX8" fmla="*/ 101857 w 347183"/>
              <a:gd name="connsiteY8" fmla="*/ 157445 h 213202"/>
              <a:gd name="connsiteX9" fmla="*/ 191066 w 347183"/>
              <a:gd name="connsiteY9" fmla="*/ 168597 h 213202"/>
              <a:gd name="connsiteX10" fmla="*/ 246822 w 347183"/>
              <a:gd name="connsiteY10" fmla="*/ 179748 h 213202"/>
              <a:gd name="connsiteX11" fmla="*/ 313730 w 347183"/>
              <a:gd name="connsiteY11" fmla="*/ 202050 h 213202"/>
              <a:gd name="connsiteX12" fmla="*/ 347183 w 347183"/>
              <a:gd name="connsiteY12" fmla="*/ 213202 h 213202"/>
              <a:gd name="connsiteX13" fmla="*/ 291427 w 347183"/>
              <a:gd name="connsiteY13" fmla="*/ 12480 h 2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183" h="213202">
                <a:moveTo>
                  <a:pt x="291427" y="12480"/>
                </a:moveTo>
                <a:cubicBezTo>
                  <a:pt x="272842" y="-19115"/>
                  <a:pt x="253957" y="18644"/>
                  <a:pt x="235671" y="23631"/>
                </a:cubicBezTo>
                <a:cubicBezTo>
                  <a:pt x="212991" y="29816"/>
                  <a:pt x="191066" y="38499"/>
                  <a:pt x="168764" y="45933"/>
                </a:cubicBezTo>
                <a:cubicBezTo>
                  <a:pt x="157613" y="49650"/>
                  <a:pt x="146713" y="54233"/>
                  <a:pt x="135310" y="57084"/>
                </a:cubicBezTo>
                <a:cubicBezTo>
                  <a:pt x="120442" y="60801"/>
                  <a:pt x="105385" y="63832"/>
                  <a:pt x="90705" y="68236"/>
                </a:cubicBezTo>
                <a:cubicBezTo>
                  <a:pt x="68188" y="74991"/>
                  <a:pt x="23798" y="90538"/>
                  <a:pt x="23798" y="90538"/>
                </a:cubicBezTo>
                <a:cubicBezTo>
                  <a:pt x="16364" y="97972"/>
                  <a:pt x="-5938" y="105407"/>
                  <a:pt x="1496" y="112841"/>
                </a:cubicBezTo>
                <a:cubicBezTo>
                  <a:pt x="18119" y="129464"/>
                  <a:pt x="48842" y="122103"/>
                  <a:pt x="68403" y="135143"/>
                </a:cubicBezTo>
                <a:cubicBezTo>
                  <a:pt x="79554" y="142577"/>
                  <a:pt x="88927" y="153919"/>
                  <a:pt x="101857" y="157445"/>
                </a:cubicBezTo>
                <a:cubicBezTo>
                  <a:pt x="130769" y="165330"/>
                  <a:pt x="161447" y="164040"/>
                  <a:pt x="191066" y="168597"/>
                </a:cubicBezTo>
                <a:cubicBezTo>
                  <a:pt x="209799" y="171479"/>
                  <a:pt x="228536" y="174761"/>
                  <a:pt x="246822" y="179748"/>
                </a:cubicBezTo>
                <a:cubicBezTo>
                  <a:pt x="269503" y="185933"/>
                  <a:pt x="291427" y="194616"/>
                  <a:pt x="313730" y="202050"/>
                </a:cubicBezTo>
                <a:lnTo>
                  <a:pt x="347183" y="213202"/>
                </a:lnTo>
                <a:cubicBezTo>
                  <a:pt x="335104" y="-28385"/>
                  <a:pt x="310012" y="44075"/>
                  <a:pt x="291427" y="12480"/>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A9EED42-9E9F-46FB-881D-C0BCE3F29830}"/>
              </a:ext>
            </a:extLst>
          </p:cNvPr>
          <p:cNvSpPr/>
          <p:nvPr/>
        </p:nvSpPr>
        <p:spPr>
          <a:xfrm>
            <a:off x="6411338" y="4359604"/>
            <a:ext cx="115023" cy="111614"/>
          </a:xfrm>
          <a:custGeom>
            <a:avLst/>
            <a:gdLst>
              <a:gd name="connsiteX0" fmla="*/ 613 w 115023"/>
              <a:gd name="connsiteY0" fmla="*/ 67430 h 111614"/>
              <a:gd name="connsiteX1" fmla="*/ 67521 w 115023"/>
              <a:gd name="connsiteY1" fmla="*/ 523 h 111614"/>
              <a:gd name="connsiteX2" fmla="*/ 100974 w 115023"/>
              <a:gd name="connsiteY2" fmla="*/ 22825 h 111614"/>
              <a:gd name="connsiteX3" fmla="*/ 100974 w 115023"/>
              <a:gd name="connsiteY3" fmla="*/ 100884 h 111614"/>
              <a:gd name="connsiteX4" fmla="*/ 613 w 115023"/>
              <a:gd name="connsiteY4" fmla="*/ 67430 h 11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3" h="111614">
                <a:moveTo>
                  <a:pt x="613" y="67430"/>
                </a:moveTo>
                <a:cubicBezTo>
                  <a:pt x="-4962" y="50703"/>
                  <a:pt x="28237" y="-6024"/>
                  <a:pt x="67521" y="523"/>
                </a:cubicBezTo>
                <a:cubicBezTo>
                  <a:pt x="80740" y="2726"/>
                  <a:pt x="89823" y="15391"/>
                  <a:pt x="100974" y="22825"/>
                </a:cubicBezTo>
                <a:cubicBezTo>
                  <a:pt x="105159" y="35379"/>
                  <a:pt x="130378" y="91083"/>
                  <a:pt x="100974" y="100884"/>
                </a:cubicBezTo>
                <a:cubicBezTo>
                  <a:pt x="4387" y="133080"/>
                  <a:pt x="6188" y="84157"/>
                  <a:pt x="613" y="67430"/>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61535D5-7AEE-4322-ACBB-CE45CD71E296}"/>
              </a:ext>
            </a:extLst>
          </p:cNvPr>
          <p:cNvSpPr/>
          <p:nvPr/>
        </p:nvSpPr>
        <p:spPr>
          <a:xfrm>
            <a:off x="6891454" y="5689638"/>
            <a:ext cx="234230" cy="700011"/>
          </a:xfrm>
          <a:custGeom>
            <a:avLst/>
            <a:gdLst>
              <a:gd name="connsiteX0" fmla="*/ 100361 w 234230"/>
              <a:gd name="connsiteY0" fmla="*/ 19786 h 700011"/>
              <a:gd name="connsiteX1" fmla="*/ 100361 w 234230"/>
              <a:gd name="connsiteY1" fmla="*/ 499289 h 700011"/>
              <a:gd name="connsiteX2" fmla="*/ 33453 w 234230"/>
              <a:gd name="connsiteY2" fmla="*/ 521591 h 700011"/>
              <a:gd name="connsiteX3" fmla="*/ 0 w 234230"/>
              <a:gd name="connsiteY3" fmla="*/ 532742 h 700011"/>
              <a:gd name="connsiteX4" fmla="*/ 33453 w 234230"/>
              <a:gd name="connsiteY4" fmla="*/ 588499 h 700011"/>
              <a:gd name="connsiteX5" fmla="*/ 66907 w 234230"/>
              <a:gd name="connsiteY5" fmla="*/ 599650 h 700011"/>
              <a:gd name="connsiteX6" fmla="*/ 66907 w 234230"/>
              <a:gd name="connsiteY6" fmla="*/ 688860 h 700011"/>
              <a:gd name="connsiteX7" fmla="*/ 122663 w 234230"/>
              <a:gd name="connsiteY7" fmla="*/ 677708 h 700011"/>
              <a:gd name="connsiteX8" fmla="*/ 133814 w 234230"/>
              <a:gd name="connsiteY8" fmla="*/ 644255 h 700011"/>
              <a:gd name="connsiteX9" fmla="*/ 144966 w 234230"/>
              <a:gd name="connsiteY9" fmla="*/ 599650 h 700011"/>
              <a:gd name="connsiteX10" fmla="*/ 167268 w 234230"/>
              <a:gd name="connsiteY10" fmla="*/ 666557 h 700011"/>
              <a:gd name="connsiteX11" fmla="*/ 189570 w 234230"/>
              <a:gd name="connsiteY11" fmla="*/ 700011 h 700011"/>
              <a:gd name="connsiteX12" fmla="*/ 223024 w 234230"/>
              <a:gd name="connsiteY12" fmla="*/ 688860 h 700011"/>
              <a:gd name="connsiteX13" fmla="*/ 223024 w 234230"/>
              <a:gd name="connsiteY13" fmla="*/ 566196 h 700011"/>
              <a:gd name="connsiteX14" fmla="*/ 156117 w 234230"/>
              <a:gd name="connsiteY14" fmla="*/ 532742 h 700011"/>
              <a:gd name="connsiteX15" fmla="*/ 144966 w 234230"/>
              <a:gd name="connsiteY15" fmla="*/ 97845 h 700011"/>
              <a:gd name="connsiteX16" fmla="*/ 100361 w 234230"/>
              <a:gd name="connsiteY16" fmla="*/ 19786 h 70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4230" h="700011">
                <a:moveTo>
                  <a:pt x="100361" y="19786"/>
                </a:moveTo>
                <a:cubicBezTo>
                  <a:pt x="92927" y="86693"/>
                  <a:pt x="134077" y="335527"/>
                  <a:pt x="100361" y="499289"/>
                </a:cubicBezTo>
                <a:cubicBezTo>
                  <a:pt x="95620" y="522315"/>
                  <a:pt x="55756" y="514157"/>
                  <a:pt x="33453" y="521591"/>
                </a:cubicBezTo>
                <a:lnTo>
                  <a:pt x="0" y="532742"/>
                </a:lnTo>
                <a:cubicBezTo>
                  <a:pt x="8771" y="559055"/>
                  <a:pt x="7942" y="573192"/>
                  <a:pt x="33453" y="588499"/>
                </a:cubicBezTo>
                <a:cubicBezTo>
                  <a:pt x="43532" y="594547"/>
                  <a:pt x="55756" y="595933"/>
                  <a:pt x="66907" y="599650"/>
                </a:cubicBezTo>
                <a:cubicBezTo>
                  <a:pt x="59625" y="621497"/>
                  <a:pt x="37548" y="669287"/>
                  <a:pt x="66907" y="688860"/>
                </a:cubicBezTo>
                <a:cubicBezTo>
                  <a:pt x="82677" y="699374"/>
                  <a:pt x="104078" y="681425"/>
                  <a:pt x="122663" y="677708"/>
                </a:cubicBezTo>
                <a:cubicBezTo>
                  <a:pt x="126380" y="666557"/>
                  <a:pt x="130585" y="655557"/>
                  <a:pt x="133814" y="644255"/>
                </a:cubicBezTo>
                <a:cubicBezTo>
                  <a:pt x="138024" y="629519"/>
                  <a:pt x="132214" y="591149"/>
                  <a:pt x="144966" y="599650"/>
                </a:cubicBezTo>
                <a:cubicBezTo>
                  <a:pt x="164527" y="612690"/>
                  <a:pt x="154228" y="646996"/>
                  <a:pt x="167268" y="666557"/>
                </a:cubicBezTo>
                <a:lnTo>
                  <a:pt x="189570" y="700011"/>
                </a:lnTo>
                <a:cubicBezTo>
                  <a:pt x="200721" y="696294"/>
                  <a:pt x="215681" y="698039"/>
                  <a:pt x="223024" y="688860"/>
                </a:cubicBezTo>
                <a:cubicBezTo>
                  <a:pt x="243780" y="662915"/>
                  <a:pt x="230801" y="583695"/>
                  <a:pt x="223024" y="566196"/>
                </a:cubicBezTo>
                <a:cubicBezTo>
                  <a:pt x="215506" y="549281"/>
                  <a:pt x="170959" y="537690"/>
                  <a:pt x="156117" y="532742"/>
                </a:cubicBezTo>
                <a:cubicBezTo>
                  <a:pt x="152400" y="387776"/>
                  <a:pt x="151405" y="242715"/>
                  <a:pt x="144966" y="97845"/>
                </a:cubicBezTo>
                <a:cubicBezTo>
                  <a:pt x="143962" y="75257"/>
                  <a:pt x="107795" y="-47121"/>
                  <a:pt x="100361" y="19786"/>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39D1B98-DE47-4208-9945-634BDE087EC3}"/>
              </a:ext>
            </a:extLst>
          </p:cNvPr>
          <p:cNvSpPr/>
          <p:nvPr/>
        </p:nvSpPr>
        <p:spPr>
          <a:xfrm>
            <a:off x="7125684" y="5675971"/>
            <a:ext cx="234230" cy="700011"/>
          </a:xfrm>
          <a:custGeom>
            <a:avLst/>
            <a:gdLst>
              <a:gd name="connsiteX0" fmla="*/ 100361 w 234230"/>
              <a:gd name="connsiteY0" fmla="*/ 19786 h 700011"/>
              <a:gd name="connsiteX1" fmla="*/ 100361 w 234230"/>
              <a:gd name="connsiteY1" fmla="*/ 499289 h 700011"/>
              <a:gd name="connsiteX2" fmla="*/ 33453 w 234230"/>
              <a:gd name="connsiteY2" fmla="*/ 521591 h 700011"/>
              <a:gd name="connsiteX3" fmla="*/ 0 w 234230"/>
              <a:gd name="connsiteY3" fmla="*/ 532742 h 700011"/>
              <a:gd name="connsiteX4" fmla="*/ 33453 w 234230"/>
              <a:gd name="connsiteY4" fmla="*/ 588499 h 700011"/>
              <a:gd name="connsiteX5" fmla="*/ 66907 w 234230"/>
              <a:gd name="connsiteY5" fmla="*/ 599650 h 700011"/>
              <a:gd name="connsiteX6" fmla="*/ 66907 w 234230"/>
              <a:gd name="connsiteY6" fmla="*/ 688860 h 700011"/>
              <a:gd name="connsiteX7" fmla="*/ 122663 w 234230"/>
              <a:gd name="connsiteY7" fmla="*/ 677708 h 700011"/>
              <a:gd name="connsiteX8" fmla="*/ 133814 w 234230"/>
              <a:gd name="connsiteY8" fmla="*/ 644255 h 700011"/>
              <a:gd name="connsiteX9" fmla="*/ 144966 w 234230"/>
              <a:gd name="connsiteY9" fmla="*/ 599650 h 700011"/>
              <a:gd name="connsiteX10" fmla="*/ 167268 w 234230"/>
              <a:gd name="connsiteY10" fmla="*/ 666557 h 700011"/>
              <a:gd name="connsiteX11" fmla="*/ 189570 w 234230"/>
              <a:gd name="connsiteY11" fmla="*/ 700011 h 700011"/>
              <a:gd name="connsiteX12" fmla="*/ 223024 w 234230"/>
              <a:gd name="connsiteY12" fmla="*/ 688860 h 700011"/>
              <a:gd name="connsiteX13" fmla="*/ 223024 w 234230"/>
              <a:gd name="connsiteY13" fmla="*/ 566196 h 700011"/>
              <a:gd name="connsiteX14" fmla="*/ 156117 w 234230"/>
              <a:gd name="connsiteY14" fmla="*/ 532742 h 700011"/>
              <a:gd name="connsiteX15" fmla="*/ 144966 w 234230"/>
              <a:gd name="connsiteY15" fmla="*/ 97845 h 700011"/>
              <a:gd name="connsiteX16" fmla="*/ 100361 w 234230"/>
              <a:gd name="connsiteY16" fmla="*/ 19786 h 70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4230" h="700011">
                <a:moveTo>
                  <a:pt x="100361" y="19786"/>
                </a:moveTo>
                <a:cubicBezTo>
                  <a:pt x="92927" y="86693"/>
                  <a:pt x="134077" y="335527"/>
                  <a:pt x="100361" y="499289"/>
                </a:cubicBezTo>
                <a:cubicBezTo>
                  <a:pt x="95620" y="522315"/>
                  <a:pt x="55756" y="514157"/>
                  <a:pt x="33453" y="521591"/>
                </a:cubicBezTo>
                <a:lnTo>
                  <a:pt x="0" y="532742"/>
                </a:lnTo>
                <a:cubicBezTo>
                  <a:pt x="8771" y="559055"/>
                  <a:pt x="7942" y="573192"/>
                  <a:pt x="33453" y="588499"/>
                </a:cubicBezTo>
                <a:cubicBezTo>
                  <a:pt x="43532" y="594547"/>
                  <a:pt x="55756" y="595933"/>
                  <a:pt x="66907" y="599650"/>
                </a:cubicBezTo>
                <a:cubicBezTo>
                  <a:pt x="59625" y="621497"/>
                  <a:pt x="37548" y="669287"/>
                  <a:pt x="66907" y="688860"/>
                </a:cubicBezTo>
                <a:cubicBezTo>
                  <a:pt x="82677" y="699374"/>
                  <a:pt x="104078" y="681425"/>
                  <a:pt x="122663" y="677708"/>
                </a:cubicBezTo>
                <a:cubicBezTo>
                  <a:pt x="126380" y="666557"/>
                  <a:pt x="130585" y="655557"/>
                  <a:pt x="133814" y="644255"/>
                </a:cubicBezTo>
                <a:cubicBezTo>
                  <a:pt x="138024" y="629519"/>
                  <a:pt x="132214" y="591149"/>
                  <a:pt x="144966" y="599650"/>
                </a:cubicBezTo>
                <a:cubicBezTo>
                  <a:pt x="164527" y="612690"/>
                  <a:pt x="154228" y="646996"/>
                  <a:pt x="167268" y="666557"/>
                </a:cubicBezTo>
                <a:lnTo>
                  <a:pt x="189570" y="700011"/>
                </a:lnTo>
                <a:cubicBezTo>
                  <a:pt x="200721" y="696294"/>
                  <a:pt x="215681" y="698039"/>
                  <a:pt x="223024" y="688860"/>
                </a:cubicBezTo>
                <a:cubicBezTo>
                  <a:pt x="243780" y="662915"/>
                  <a:pt x="230801" y="583695"/>
                  <a:pt x="223024" y="566196"/>
                </a:cubicBezTo>
                <a:cubicBezTo>
                  <a:pt x="215506" y="549281"/>
                  <a:pt x="170959" y="537690"/>
                  <a:pt x="156117" y="532742"/>
                </a:cubicBezTo>
                <a:cubicBezTo>
                  <a:pt x="152400" y="387776"/>
                  <a:pt x="151405" y="242715"/>
                  <a:pt x="144966" y="97845"/>
                </a:cubicBezTo>
                <a:cubicBezTo>
                  <a:pt x="143962" y="75257"/>
                  <a:pt x="107795" y="-47121"/>
                  <a:pt x="100361" y="19786"/>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5D0D9A3-2B1C-44D5-B891-0BBD5E0C2B29}"/>
              </a:ext>
            </a:extLst>
          </p:cNvPr>
          <p:cNvSpPr/>
          <p:nvPr/>
        </p:nvSpPr>
        <p:spPr>
          <a:xfrm>
            <a:off x="6755797" y="4732573"/>
            <a:ext cx="739774" cy="676492"/>
          </a:xfrm>
          <a:custGeom>
            <a:avLst/>
            <a:gdLst>
              <a:gd name="connsiteX0" fmla="*/ 412595 w 739774"/>
              <a:gd name="connsiteY0" fmla="*/ 40873 h 676492"/>
              <a:gd name="connsiteX1" fmla="*/ 267629 w 739774"/>
              <a:gd name="connsiteY1" fmla="*/ 85478 h 676492"/>
              <a:gd name="connsiteX2" fmla="*/ 78059 w 739774"/>
              <a:gd name="connsiteY2" fmla="*/ 118931 h 676492"/>
              <a:gd name="connsiteX3" fmla="*/ 44605 w 739774"/>
              <a:gd name="connsiteY3" fmla="*/ 130083 h 676492"/>
              <a:gd name="connsiteX4" fmla="*/ 11151 w 739774"/>
              <a:gd name="connsiteY4" fmla="*/ 152385 h 676492"/>
              <a:gd name="connsiteX5" fmla="*/ 0 w 739774"/>
              <a:gd name="connsiteY5" fmla="*/ 185839 h 676492"/>
              <a:gd name="connsiteX6" fmla="*/ 22303 w 739774"/>
              <a:gd name="connsiteY6" fmla="*/ 286200 h 676492"/>
              <a:gd name="connsiteX7" fmla="*/ 66907 w 739774"/>
              <a:gd name="connsiteY7" fmla="*/ 341956 h 676492"/>
              <a:gd name="connsiteX8" fmla="*/ 89210 w 739774"/>
              <a:gd name="connsiteY8" fmla="*/ 375409 h 676492"/>
              <a:gd name="connsiteX9" fmla="*/ 100361 w 739774"/>
              <a:gd name="connsiteY9" fmla="*/ 408863 h 676492"/>
              <a:gd name="connsiteX10" fmla="*/ 200722 w 739774"/>
              <a:gd name="connsiteY10" fmla="*/ 531526 h 676492"/>
              <a:gd name="connsiteX11" fmla="*/ 234176 w 739774"/>
              <a:gd name="connsiteY11" fmla="*/ 564980 h 676492"/>
              <a:gd name="connsiteX12" fmla="*/ 267629 w 739774"/>
              <a:gd name="connsiteY12" fmla="*/ 587283 h 676492"/>
              <a:gd name="connsiteX13" fmla="*/ 334537 w 739774"/>
              <a:gd name="connsiteY13" fmla="*/ 609585 h 676492"/>
              <a:gd name="connsiteX14" fmla="*/ 423746 w 739774"/>
              <a:gd name="connsiteY14" fmla="*/ 643039 h 676492"/>
              <a:gd name="connsiteX15" fmla="*/ 457200 w 739774"/>
              <a:gd name="connsiteY15" fmla="*/ 665341 h 676492"/>
              <a:gd name="connsiteX16" fmla="*/ 535259 w 739774"/>
              <a:gd name="connsiteY16" fmla="*/ 676492 h 676492"/>
              <a:gd name="connsiteX17" fmla="*/ 702527 w 739774"/>
              <a:gd name="connsiteY17" fmla="*/ 665341 h 676492"/>
              <a:gd name="connsiteX18" fmla="*/ 713678 w 739774"/>
              <a:gd name="connsiteY18" fmla="*/ 631887 h 676492"/>
              <a:gd name="connsiteX19" fmla="*/ 691376 w 739774"/>
              <a:gd name="connsiteY19" fmla="*/ 509224 h 676492"/>
              <a:gd name="connsiteX20" fmla="*/ 646771 w 739774"/>
              <a:gd name="connsiteY20" fmla="*/ 486922 h 676492"/>
              <a:gd name="connsiteX21" fmla="*/ 591015 w 739774"/>
              <a:gd name="connsiteY21" fmla="*/ 453468 h 676492"/>
              <a:gd name="connsiteX22" fmla="*/ 490654 w 739774"/>
              <a:gd name="connsiteY22" fmla="*/ 408863 h 676492"/>
              <a:gd name="connsiteX23" fmla="*/ 702527 w 739774"/>
              <a:gd name="connsiteY23" fmla="*/ 397712 h 676492"/>
              <a:gd name="connsiteX24" fmla="*/ 735981 w 739774"/>
              <a:gd name="connsiteY24" fmla="*/ 386561 h 676492"/>
              <a:gd name="connsiteX25" fmla="*/ 724829 w 739774"/>
              <a:gd name="connsiteY25" fmla="*/ 241595 h 676492"/>
              <a:gd name="connsiteX26" fmla="*/ 680225 w 739774"/>
              <a:gd name="connsiteY26" fmla="*/ 230444 h 676492"/>
              <a:gd name="connsiteX27" fmla="*/ 624468 w 739774"/>
              <a:gd name="connsiteY27" fmla="*/ 219292 h 676492"/>
              <a:gd name="connsiteX28" fmla="*/ 457200 w 739774"/>
              <a:gd name="connsiteY28" fmla="*/ 208141 h 676492"/>
              <a:gd name="connsiteX29" fmla="*/ 490654 w 739774"/>
              <a:gd name="connsiteY29" fmla="*/ 185839 h 676492"/>
              <a:gd name="connsiteX30" fmla="*/ 568712 w 739774"/>
              <a:gd name="connsiteY30" fmla="*/ 152385 h 676492"/>
              <a:gd name="connsiteX31" fmla="*/ 613317 w 739774"/>
              <a:gd name="connsiteY31" fmla="*/ 107780 h 676492"/>
              <a:gd name="connsiteX32" fmla="*/ 646771 w 739774"/>
              <a:gd name="connsiteY32" fmla="*/ 85478 h 676492"/>
              <a:gd name="connsiteX33" fmla="*/ 657922 w 739774"/>
              <a:gd name="connsiteY33" fmla="*/ 52024 h 676492"/>
              <a:gd name="connsiteX34" fmla="*/ 524107 w 739774"/>
              <a:gd name="connsiteY34" fmla="*/ 18570 h 676492"/>
              <a:gd name="connsiteX35" fmla="*/ 479503 w 739774"/>
              <a:gd name="connsiteY35" fmla="*/ 29722 h 676492"/>
              <a:gd name="connsiteX36" fmla="*/ 401444 w 739774"/>
              <a:gd name="connsiteY36" fmla="*/ 52024 h 676492"/>
              <a:gd name="connsiteX37" fmla="*/ 412595 w 739774"/>
              <a:gd name="connsiteY37" fmla="*/ 40873 h 67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9774" h="676492">
                <a:moveTo>
                  <a:pt x="412595" y="40873"/>
                </a:moveTo>
                <a:cubicBezTo>
                  <a:pt x="390292" y="46449"/>
                  <a:pt x="337458" y="73840"/>
                  <a:pt x="267629" y="85478"/>
                </a:cubicBezTo>
                <a:cubicBezTo>
                  <a:pt x="258423" y="87012"/>
                  <a:pt x="118093" y="108922"/>
                  <a:pt x="78059" y="118931"/>
                </a:cubicBezTo>
                <a:cubicBezTo>
                  <a:pt x="66655" y="121782"/>
                  <a:pt x="55119" y="124826"/>
                  <a:pt x="44605" y="130083"/>
                </a:cubicBezTo>
                <a:cubicBezTo>
                  <a:pt x="32618" y="136077"/>
                  <a:pt x="22302" y="144951"/>
                  <a:pt x="11151" y="152385"/>
                </a:cubicBezTo>
                <a:cubicBezTo>
                  <a:pt x="7434" y="163536"/>
                  <a:pt x="0" y="174084"/>
                  <a:pt x="0" y="185839"/>
                </a:cubicBezTo>
                <a:cubicBezTo>
                  <a:pt x="0" y="202975"/>
                  <a:pt x="10803" y="263200"/>
                  <a:pt x="22303" y="286200"/>
                </a:cubicBezTo>
                <a:cubicBezTo>
                  <a:pt x="45182" y="331957"/>
                  <a:pt x="39251" y="307386"/>
                  <a:pt x="66907" y="341956"/>
                </a:cubicBezTo>
                <a:cubicBezTo>
                  <a:pt x="75279" y="352421"/>
                  <a:pt x="81776" y="364258"/>
                  <a:pt x="89210" y="375409"/>
                </a:cubicBezTo>
                <a:cubicBezTo>
                  <a:pt x="92927" y="386560"/>
                  <a:pt x="94653" y="398588"/>
                  <a:pt x="100361" y="408863"/>
                </a:cubicBezTo>
                <a:cubicBezTo>
                  <a:pt x="137350" y="475444"/>
                  <a:pt x="147777" y="478581"/>
                  <a:pt x="200722" y="531526"/>
                </a:cubicBezTo>
                <a:cubicBezTo>
                  <a:pt x="211873" y="542677"/>
                  <a:pt x="221054" y="556232"/>
                  <a:pt x="234176" y="564980"/>
                </a:cubicBezTo>
                <a:cubicBezTo>
                  <a:pt x="245327" y="572414"/>
                  <a:pt x="255382" y="581840"/>
                  <a:pt x="267629" y="587283"/>
                </a:cubicBezTo>
                <a:cubicBezTo>
                  <a:pt x="289112" y="596831"/>
                  <a:pt x="334537" y="609585"/>
                  <a:pt x="334537" y="609585"/>
                </a:cubicBezTo>
                <a:cubicBezTo>
                  <a:pt x="412989" y="661886"/>
                  <a:pt x="313512" y="601701"/>
                  <a:pt x="423746" y="643039"/>
                </a:cubicBezTo>
                <a:cubicBezTo>
                  <a:pt x="436295" y="647745"/>
                  <a:pt x="444363" y="661490"/>
                  <a:pt x="457200" y="665341"/>
                </a:cubicBezTo>
                <a:cubicBezTo>
                  <a:pt x="482375" y="672893"/>
                  <a:pt x="509239" y="672775"/>
                  <a:pt x="535259" y="676492"/>
                </a:cubicBezTo>
                <a:cubicBezTo>
                  <a:pt x="591015" y="672775"/>
                  <a:pt x="648316" y="678894"/>
                  <a:pt x="702527" y="665341"/>
                </a:cubicBezTo>
                <a:cubicBezTo>
                  <a:pt x="713931" y="662490"/>
                  <a:pt x="714515" y="643612"/>
                  <a:pt x="713678" y="631887"/>
                </a:cubicBezTo>
                <a:cubicBezTo>
                  <a:pt x="710717" y="590435"/>
                  <a:pt x="708791" y="546957"/>
                  <a:pt x="691376" y="509224"/>
                </a:cubicBezTo>
                <a:cubicBezTo>
                  <a:pt x="684410" y="494131"/>
                  <a:pt x="661302" y="494995"/>
                  <a:pt x="646771" y="486922"/>
                </a:cubicBezTo>
                <a:cubicBezTo>
                  <a:pt x="627824" y="476396"/>
                  <a:pt x="610746" y="462437"/>
                  <a:pt x="591015" y="453468"/>
                </a:cubicBezTo>
                <a:cubicBezTo>
                  <a:pt x="465893" y="396594"/>
                  <a:pt x="569606" y="461497"/>
                  <a:pt x="490654" y="408863"/>
                </a:cubicBezTo>
                <a:cubicBezTo>
                  <a:pt x="561278" y="405146"/>
                  <a:pt x="632095" y="404115"/>
                  <a:pt x="702527" y="397712"/>
                </a:cubicBezTo>
                <a:cubicBezTo>
                  <a:pt x="714233" y="396648"/>
                  <a:pt x="734319" y="398197"/>
                  <a:pt x="735981" y="386561"/>
                </a:cubicBezTo>
                <a:cubicBezTo>
                  <a:pt x="742835" y="338583"/>
                  <a:pt x="741129" y="287236"/>
                  <a:pt x="724829" y="241595"/>
                </a:cubicBezTo>
                <a:cubicBezTo>
                  <a:pt x="719674" y="227162"/>
                  <a:pt x="695186" y="233769"/>
                  <a:pt x="680225" y="230444"/>
                </a:cubicBezTo>
                <a:cubicBezTo>
                  <a:pt x="661723" y="226332"/>
                  <a:pt x="643328" y="221178"/>
                  <a:pt x="624468" y="219292"/>
                </a:cubicBezTo>
                <a:cubicBezTo>
                  <a:pt x="568866" y="213732"/>
                  <a:pt x="512956" y="211858"/>
                  <a:pt x="457200" y="208141"/>
                </a:cubicBezTo>
                <a:cubicBezTo>
                  <a:pt x="468351" y="200707"/>
                  <a:pt x="478667" y="191833"/>
                  <a:pt x="490654" y="185839"/>
                </a:cubicBezTo>
                <a:cubicBezTo>
                  <a:pt x="533713" y="164309"/>
                  <a:pt x="522312" y="187185"/>
                  <a:pt x="568712" y="152385"/>
                </a:cubicBezTo>
                <a:cubicBezTo>
                  <a:pt x="585534" y="139769"/>
                  <a:pt x="595821" y="119443"/>
                  <a:pt x="613317" y="107780"/>
                </a:cubicBezTo>
                <a:lnTo>
                  <a:pt x="646771" y="85478"/>
                </a:lnTo>
                <a:cubicBezTo>
                  <a:pt x="650488" y="74327"/>
                  <a:pt x="657922" y="63779"/>
                  <a:pt x="657922" y="52024"/>
                </a:cubicBezTo>
                <a:cubicBezTo>
                  <a:pt x="657922" y="-34331"/>
                  <a:pt x="605486" y="11172"/>
                  <a:pt x="524107" y="18570"/>
                </a:cubicBezTo>
                <a:cubicBezTo>
                  <a:pt x="509239" y="22287"/>
                  <a:pt x="494239" y="25512"/>
                  <a:pt x="479503" y="29722"/>
                </a:cubicBezTo>
                <a:cubicBezTo>
                  <a:pt x="429915" y="43891"/>
                  <a:pt x="459532" y="40407"/>
                  <a:pt x="401444" y="52024"/>
                </a:cubicBezTo>
                <a:cubicBezTo>
                  <a:pt x="397799" y="52753"/>
                  <a:pt x="434898" y="35297"/>
                  <a:pt x="412595" y="4087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2BC880C-7345-4B1E-A3EF-57C66C693FA9}"/>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C85F577-E7C7-4032-9211-0604786EB828}"/>
              </a:ext>
            </a:extLst>
          </p:cNvPr>
          <p:cNvSpPr/>
          <p:nvPr/>
        </p:nvSpPr>
        <p:spPr>
          <a:xfrm rot="1125525">
            <a:off x="11211001" y="124133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F21B5E3-0FDB-4502-B552-3663766A1C19}"/>
              </a:ext>
            </a:extLst>
          </p:cNvPr>
          <p:cNvSpPr/>
          <p:nvPr/>
        </p:nvSpPr>
        <p:spPr>
          <a:xfrm rot="1125525">
            <a:off x="10863902" y="70087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3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09c778c0-1d78-4780-8395-0339e1639048">
            <a:extLst>
              <a:ext uri="{FF2B5EF4-FFF2-40B4-BE49-F238E27FC236}">
                <a16:creationId xmlns:a16="http://schemas.microsoft.com/office/drawing/2014/main" id="{168E7ED1-CCAC-4B4D-8F16-E3AF5ADE0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19673" y="865014"/>
            <a:ext cx="5513570" cy="584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EE8A25F8-F881-4D48-85C7-40C74F6646B0}"/>
              </a:ext>
            </a:extLst>
          </p:cNvPr>
          <p:cNvSpPr/>
          <p:nvPr/>
        </p:nvSpPr>
        <p:spPr>
          <a:xfrm rot="18918440">
            <a:off x="10868369" y="76172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D8C7345-6B53-48F7-9469-553FA470591B}"/>
              </a:ext>
            </a:extLst>
          </p:cNvPr>
          <p:cNvSpPr/>
          <p:nvPr/>
        </p:nvSpPr>
        <p:spPr>
          <a:xfrm rot="19801107">
            <a:off x="11375098" y="106950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ED8E81E-E249-4CB1-A673-4F4C16CF7EE7}"/>
              </a:ext>
            </a:extLst>
          </p:cNvPr>
          <p:cNvSpPr/>
          <p:nvPr/>
        </p:nvSpPr>
        <p:spPr>
          <a:xfrm rot="19659837">
            <a:off x="10878859" y="131914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790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1FE8-8A6E-4ECF-B4A6-ECA7BDCF3F7B}"/>
              </a:ext>
            </a:extLst>
          </p:cNvPr>
          <p:cNvSpPr>
            <a:spLocks noGrp="1"/>
          </p:cNvSpPr>
          <p:nvPr>
            <p:ph type="title"/>
          </p:nvPr>
        </p:nvSpPr>
        <p:spPr/>
        <p:txBody>
          <a:bodyPr/>
          <a:lstStyle/>
          <a:p>
            <a:r>
              <a:rPr lang="en-US" dirty="0"/>
              <a:t>How to Qualify a Chicken as an Emotional Support Animal </a:t>
            </a:r>
          </a:p>
        </p:txBody>
      </p:sp>
      <p:sp>
        <p:nvSpPr>
          <p:cNvPr id="6" name="Content Placeholder 5">
            <a:extLst>
              <a:ext uri="{FF2B5EF4-FFF2-40B4-BE49-F238E27FC236}">
                <a16:creationId xmlns:a16="http://schemas.microsoft.com/office/drawing/2014/main" id="{84F9293E-6C32-453C-8183-34598FB4A59E}"/>
              </a:ext>
            </a:extLst>
          </p:cNvPr>
          <p:cNvSpPr>
            <a:spLocks noGrp="1"/>
          </p:cNvSpPr>
          <p:nvPr>
            <p:ph idx="1"/>
          </p:nvPr>
        </p:nvSpPr>
        <p:spPr>
          <a:xfrm>
            <a:off x="680321" y="2336872"/>
            <a:ext cx="10403991" cy="3896659"/>
          </a:xfrm>
        </p:spPr>
        <p:txBody>
          <a:bodyPr>
            <a:normAutofit/>
          </a:bodyPr>
          <a:lstStyle/>
          <a:p>
            <a:r>
              <a:rPr lang="en-US" dirty="0">
                <a:solidFill>
                  <a:schemeClr val="bg1"/>
                </a:solidFill>
              </a:rPr>
              <a:t>In order to qualify your chicken as an emotional support animal, you must get an ESA letter from a licensed mental health professional. The letter must be on official letterhead and include the license information from the licensed health professional. The ESA letter will give your emotional support chicken rights that it did not have before.</a:t>
            </a:r>
          </a:p>
          <a:p>
            <a:r>
              <a:rPr lang="en-US" dirty="0">
                <a:solidFill>
                  <a:schemeClr val="bg1"/>
                </a:solidFill>
              </a:rPr>
              <a:t>Case law: Commercial chicken houses are inapposite to the category of accessory buildings contemplated by the ordinance as applied to single family dwelling units. </a:t>
            </a:r>
            <a:r>
              <a:rPr lang="en-US" u="sng" dirty="0">
                <a:solidFill>
                  <a:schemeClr val="bg1"/>
                </a:solidFill>
              </a:rPr>
              <a:t>De Benedetti v. River Vale Tp., Bergen County</a:t>
            </a:r>
            <a:r>
              <a:rPr lang="en-US" dirty="0">
                <a:solidFill>
                  <a:schemeClr val="bg1"/>
                </a:solidFill>
              </a:rPr>
              <a:t>, 21 </a:t>
            </a:r>
            <a:r>
              <a:rPr lang="en-US" dirty="0" err="1">
                <a:solidFill>
                  <a:schemeClr val="bg1"/>
                </a:solidFill>
              </a:rPr>
              <a:t>N.J.Super</a:t>
            </a:r>
            <a:r>
              <a:rPr lang="en-US" dirty="0">
                <a:solidFill>
                  <a:schemeClr val="bg1"/>
                </a:solidFill>
              </a:rPr>
              <a:t>. 430 (1952)</a:t>
            </a:r>
          </a:p>
          <a:p>
            <a:endParaRPr lang="en-US" dirty="0"/>
          </a:p>
        </p:txBody>
      </p:sp>
      <p:sp>
        <p:nvSpPr>
          <p:cNvPr id="4" name="Freeform: Shape 3">
            <a:extLst>
              <a:ext uri="{FF2B5EF4-FFF2-40B4-BE49-F238E27FC236}">
                <a16:creationId xmlns:a16="http://schemas.microsoft.com/office/drawing/2014/main" id="{1938B162-3717-4F06-ADE8-C708D25C64B3}"/>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0DADD49-4938-43DA-ABED-41B443F3B061}"/>
              </a:ext>
            </a:extLst>
          </p:cNvPr>
          <p:cNvSpPr/>
          <p:nvPr/>
        </p:nvSpPr>
        <p:spPr>
          <a:xfrm rot="1125525">
            <a:off x="11211000"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C17A26E6-645D-431A-B457-C7D0835E1E91}"/>
              </a:ext>
            </a:extLst>
          </p:cNvPr>
          <p:cNvSpPr/>
          <p:nvPr/>
        </p:nvSpPr>
        <p:spPr>
          <a:xfrm rot="1125525">
            <a:off x="10779698" y="66479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554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F4E9-C7FA-4106-81A4-E346DF14002D}"/>
              </a:ext>
            </a:extLst>
          </p:cNvPr>
          <p:cNvSpPr>
            <a:spLocks noGrp="1"/>
          </p:cNvSpPr>
          <p:nvPr>
            <p:ph type="title"/>
          </p:nvPr>
        </p:nvSpPr>
        <p:spPr/>
        <p:txBody>
          <a:bodyPr/>
          <a:lstStyle/>
          <a:p>
            <a:r>
              <a:rPr lang="en-US" dirty="0"/>
              <a:t>Case Law </a:t>
            </a:r>
          </a:p>
        </p:txBody>
      </p:sp>
      <p:sp>
        <p:nvSpPr>
          <p:cNvPr id="3" name="Content Placeholder 2">
            <a:extLst>
              <a:ext uri="{FF2B5EF4-FFF2-40B4-BE49-F238E27FC236}">
                <a16:creationId xmlns:a16="http://schemas.microsoft.com/office/drawing/2014/main" id="{3A425640-2B84-4353-8359-149ED82F6713}"/>
              </a:ext>
            </a:extLst>
          </p:cNvPr>
          <p:cNvSpPr>
            <a:spLocks noGrp="1"/>
          </p:cNvSpPr>
          <p:nvPr>
            <p:ph idx="1"/>
          </p:nvPr>
        </p:nvSpPr>
        <p:spPr>
          <a:xfrm>
            <a:off x="680321" y="2062976"/>
            <a:ext cx="11229181" cy="4482789"/>
          </a:xfrm>
        </p:spPr>
        <p:txBody>
          <a:bodyPr>
            <a:normAutofit lnSpcReduction="10000"/>
          </a:bodyPr>
          <a:lstStyle/>
          <a:p>
            <a:r>
              <a:rPr lang="en-US" dirty="0">
                <a:solidFill>
                  <a:schemeClr val="bg1"/>
                </a:solidFill>
              </a:rPr>
              <a:t>The Court finds that Angel assisted Mrs. </a:t>
            </a:r>
            <a:r>
              <a:rPr lang="en-US" dirty="0" err="1">
                <a:solidFill>
                  <a:schemeClr val="bg1"/>
                </a:solidFill>
              </a:rPr>
              <a:t>Sanzaro</a:t>
            </a:r>
            <a:r>
              <a:rPr lang="en-US" dirty="0">
                <a:solidFill>
                  <a:schemeClr val="bg1"/>
                </a:solidFill>
              </a:rPr>
              <a:t> with her acute pain attacks and with retrieving her walker. Except for Wallace, all Defendants knew that Angel provided this assistance to Mrs. </a:t>
            </a:r>
            <a:r>
              <a:rPr lang="en-US" dirty="0" err="1">
                <a:solidFill>
                  <a:schemeClr val="bg1"/>
                </a:solidFill>
              </a:rPr>
              <a:t>Sanzaro</a:t>
            </a:r>
            <a:r>
              <a:rPr lang="en-US" dirty="0">
                <a:solidFill>
                  <a:schemeClr val="bg1"/>
                </a:solidFill>
              </a:rPr>
              <a:t>, because she testified as such during the NRED arbitration and she provided documentation. The Court finds that these Defendants understood and knew that Angel provided these services. These Defendants also knew that Angel did not pose a risk or threat of harm to anyone in the clubhouse or in the community.</a:t>
            </a:r>
          </a:p>
          <a:p>
            <a:r>
              <a:rPr lang="en-US" dirty="0">
                <a:solidFill>
                  <a:schemeClr val="bg1"/>
                </a:solidFill>
              </a:rPr>
              <a:t>In this case, there is a clear nexus between Mrs. </a:t>
            </a:r>
            <a:r>
              <a:rPr lang="en-US" dirty="0" err="1">
                <a:solidFill>
                  <a:schemeClr val="bg1"/>
                </a:solidFill>
              </a:rPr>
              <a:t>Sanzaro’s</a:t>
            </a:r>
            <a:r>
              <a:rPr lang="en-US" dirty="0">
                <a:solidFill>
                  <a:schemeClr val="bg1"/>
                </a:solidFill>
              </a:rPr>
              <a:t> disability and the services that Angel provides. Mrs. </a:t>
            </a:r>
            <a:r>
              <a:rPr lang="en-US" dirty="0" err="1">
                <a:solidFill>
                  <a:schemeClr val="bg1"/>
                </a:solidFill>
              </a:rPr>
              <a:t>Sanzaro’s</a:t>
            </a:r>
            <a:r>
              <a:rPr lang="en-US" dirty="0">
                <a:solidFill>
                  <a:schemeClr val="bg1"/>
                </a:solidFill>
              </a:rPr>
              <a:t> disability involved difficulty walking and acute and debilitating pain attacks. Angel was trained and offered assistance with both of these aspects of her disability. Angel assisted Mr. </a:t>
            </a:r>
            <a:r>
              <a:rPr lang="en-US" dirty="0" err="1">
                <a:solidFill>
                  <a:schemeClr val="bg1"/>
                </a:solidFill>
              </a:rPr>
              <a:t>Sanzaro</a:t>
            </a:r>
            <a:r>
              <a:rPr lang="en-US" dirty="0">
                <a:solidFill>
                  <a:schemeClr val="bg1"/>
                </a:solidFill>
              </a:rPr>
              <a:t> with the alleviation of pain during an acute attack. Angel assisted Mrs. </a:t>
            </a:r>
            <a:r>
              <a:rPr lang="en-US" dirty="0" err="1">
                <a:solidFill>
                  <a:schemeClr val="bg1"/>
                </a:solidFill>
              </a:rPr>
              <a:t>Sanzaro</a:t>
            </a:r>
            <a:r>
              <a:rPr lang="en-US" dirty="0">
                <a:solidFill>
                  <a:schemeClr val="bg1"/>
                </a:solidFill>
              </a:rPr>
              <a:t> with having constant and easy access to her walker since she is unable to walk without her walker.</a:t>
            </a:r>
          </a:p>
          <a:p>
            <a:pPr marL="0" indent="0">
              <a:buNone/>
            </a:pPr>
            <a:endParaRPr lang="en-US" dirty="0"/>
          </a:p>
        </p:txBody>
      </p:sp>
      <p:sp>
        <p:nvSpPr>
          <p:cNvPr id="4" name="Freeform: Shape 3">
            <a:extLst>
              <a:ext uri="{FF2B5EF4-FFF2-40B4-BE49-F238E27FC236}">
                <a16:creationId xmlns:a16="http://schemas.microsoft.com/office/drawing/2014/main" id="{9080F3D9-451C-4202-976D-82CF821FD469}"/>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53293B3-36FC-43A8-819A-A5EA2A01CA12}"/>
              </a:ext>
            </a:extLst>
          </p:cNvPr>
          <p:cNvSpPr/>
          <p:nvPr/>
        </p:nvSpPr>
        <p:spPr>
          <a:xfrm rot="1125525">
            <a:off x="11211000"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358959A-7F0F-45FC-925F-316B3A87A3AA}"/>
              </a:ext>
            </a:extLst>
          </p:cNvPr>
          <p:cNvSpPr/>
          <p:nvPr/>
        </p:nvSpPr>
        <p:spPr>
          <a:xfrm rot="1125525">
            <a:off x="10913571" y="696672"/>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31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3F9F-D178-4AFD-8495-662C71A36AF2}"/>
              </a:ext>
            </a:extLst>
          </p:cNvPr>
          <p:cNvSpPr>
            <a:spLocks noGrp="1"/>
          </p:cNvSpPr>
          <p:nvPr>
            <p:ph type="title"/>
          </p:nvPr>
        </p:nvSpPr>
        <p:spPr/>
        <p:txBody>
          <a:bodyPr/>
          <a:lstStyle/>
          <a:p>
            <a:r>
              <a:rPr lang="en-US" dirty="0"/>
              <a:t>Assistance Animals </a:t>
            </a:r>
          </a:p>
        </p:txBody>
      </p:sp>
      <p:sp>
        <p:nvSpPr>
          <p:cNvPr id="3" name="Content Placeholder 2">
            <a:extLst>
              <a:ext uri="{FF2B5EF4-FFF2-40B4-BE49-F238E27FC236}">
                <a16:creationId xmlns:a16="http://schemas.microsoft.com/office/drawing/2014/main" id="{9F0B8413-6DFD-48B7-8984-5FD8C1BA30DF}"/>
              </a:ext>
            </a:extLst>
          </p:cNvPr>
          <p:cNvSpPr>
            <a:spLocks noGrp="1"/>
          </p:cNvSpPr>
          <p:nvPr>
            <p:ph idx="1"/>
          </p:nvPr>
        </p:nvSpPr>
        <p:spPr/>
        <p:txBody>
          <a:bodyPr/>
          <a:lstStyle/>
          <a:p>
            <a:r>
              <a:rPr lang="en-US" dirty="0">
                <a:solidFill>
                  <a:schemeClr val="bg1"/>
                </a:solidFill>
              </a:rPr>
              <a:t>An assistance animal is not a pet. It is an animal that works, </a:t>
            </a:r>
          </a:p>
          <a:p>
            <a:pPr marL="0" indent="0">
              <a:buNone/>
            </a:pPr>
            <a:r>
              <a:rPr lang="en-US" dirty="0">
                <a:solidFill>
                  <a:schemeClr val="bg1"/>
                </a:solidFill>
              </a:rPr>
              <a:t>provides assistance, or performs tasks for the benefit of a person </a:t>
            </a:r>
          </a:p>
          <a:p>
            <a:pPr marL="0" indent="0">
              <a:buNone/>
            </a:pPr>
            <a:r>
              <a:rPr lang="en-US" dirty="0">
                <a:solidFill>
                  <a:schemeClr val="bg1"/>
                </a:solidFill>
              </a:rPr>
              <a:t>with a disability, or provides emotional support that alleviates one </a:t>
            </a:r>
          </a:p>
          <a:p>
            <a:pPr marL="0" indent="0">
              <a:buNone/>
            </a:pPr>
            <a:r>
              <a:rPr lang="en-US" dirty="0">
                <a:solidFill>
                  <a:schemeClr val="bg1"/>
                </a:solidFill>
              </a:rPr>
              <a:t>or more identified symptoms or effects of a person’s disability. </a:t>
            </a:r>
          </a:p>
        </p:txBody>
      </p:sp>
      <p:sp>
        <p:nvSpPr>
          <p:cNvPr id="4" name="Freeform: Shape 3">
            <a:extLst>
              <a:ext uri="{FF2B5EF4-FFF2-40B4-BE49-F238E27FC236}">
                <a16:creationId xmlns:a16="http://schemas.microsoft.com/office/drawing/2014/main" id="{A7594F90-CA36-4778-A78C-ED0D852F33DB}"/>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05146C4-AEBC-4AF5-8DD0-548D4392317C}"/>
              </a:ext>
            </a:extLst>
          </p:cNvPr>
          <p:cNvSpPr/>
          <p:nvPr/>
        </p:nvSpPr>
        <p:spPr>
          <a:xfrm rot="1125525">
            <a:off x="10991034" y="70087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1F579B1-58F9-4E43-A8A2-03D6EC9F95BE}"/>
              </a:ext>
            </a:extLst>
          </p:cNvPr>
          <p:cNvSpPr/>
          <p:nvPr/>
        </p:nvSpPr>
        <p:spPr>
          <a:xfrm rot="1125525">
            <a:off x="11288460" y="107241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0E72907-0315-4A29-8C40-BA3CF349C0A5}"/>
              </a:ext>
            </a:extLst>
          </p:cNvPr>
          <p:cNvPicPr>
            <a:picLocks noChangeAspect="1"/>
          </p:cNvPicPr>
          <p:nvPr/>
        </p:nvPicPr>
        <p:blipFill>
          <a:blip r:embed="rId2"/>
          <a:stretch>
            <a:fillRect/>
          </a:stretch>
        </p:blipFill>
        <p:spPr>
          <a:xfrm>
            <a:off x="9409527" y="3791415"/>
            <a:ext cx="2399579" cy="2742377"/>
          </a:xfrm>
          <a:prstGeom prst="rect">
            <a:avLst/>
          </a:prstGeom>
        </p:spPr>
      </p:pic>
    </p:spTree>
    <p:extLst>
      <p:ext uri="{BB962C8B-B14F-4D97-AF65-F5344CB8AC3E}">
        <p14:creationId xmlns:p14="http://schemas.microsoft.com/office/powerpoint/2010/main" val="416812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3B18-7155-4728-A3DA-0CF41BAA4969}"/>
              </a:ext>
            </a:extLst>
          </p:cNvPr>
          <p:cNvSpPr>
            <a:spLocks noGrp="1"/>
          </p:cNvSpPr>
          <p:nvPr>
            <p:ph type="title"/>
          </p:nvPr>
        </p:nvSpPr>
        <p:spPr/>
        <p:txBody>
          <a:bodyPr/>
          <a:lstStyle/>
          <a:p>
            <a:r>
              <a:rPr lang="en-US" dirty="0"/>
              <a:t>Case Law Continued...</a:t>
            </a:r>
          </a:p>
        </p:txBody>
      </p:sp>
      <p:sp>
        <p:nvSpPr>
          <p:cNvPr id="3" name="Content Placeholder 2">
            <a:extLst>
              <a:ext uri="{FF2B5EF4-FFF2-40B4-BE49-F238E27FC236}">
                <a16:creationId xmlns:a16="http://schemas.microsoft.com/office/drawing/2014/main" id="{3723D850-5F61-4C21-B1DF-F560F5D4BF0C}"/>
              </a:ext>
            </a:extLst>
          </p:cNvPr>
          <p:cNvSpPr>
            <a:spLocks noGrp="1"/>
          </p:cNvSpPr>
          <p:nvPr>
            <p:ph idx="1"/>
          </p:nvPr>
        </p:nvSpPr>
        <p:spPr>
          <a:xfrm>
            <a:off x="2497970" y="2115359"/>
            <a:ext cx="9613861" cy="3599316"/>
          </a:xfrm>
        </p:spPr>
        <p:txBody>
          <a:bodyPr/>
          <a:lstStyle/>
          <a:p>
            <a:r>
              <a:rPr lang="en-US" dirty="0">
                <a:solidFill>
                  <a:schemeClr val="bg1"/>
                </a:solidFill>
              </a:rPr>
              <a:t>1179 Moreover, Defendants have not identified why the accommodation would have been unreasonable. Angel was not disruptive, threatening or harmful to other residents in the community or in the clubhouse. She was so inconspicuous due to her small size and quiet disposition that individuals in the clubhouse entry often did not even notice her. The accommodation to allow Angel to accompany Mrs. </a:t>
            </a:r>
            <a:r>
              <a:rPr lang="en-US" dirty="0" err="1">
                <a:solidFill>
                  <a:schemeClr val="bg1"/>
                </a:solidFill>
              </a:rPr>
              <a:t>Sanzaro</a:t>
            </a:r>
            <a:r>
              <a:rPr lang="en-US" dirty="0">
                <a:solidFill>
                  <a:schemeClr val="bg1"/>
                </a:solidFill>
              </a:rPr>
              <a:t> into the clubhouse was clearly reasonable based upon the evidence introduced at trial. </a:t>
            </a:r>
            <a:r>
              <a:rPr lang="en-US" u="sng" dirty="0" err="1">
                <a:solidFill>
                  <a:schemeClr val="bg1"/>
                </a:solidFill>
              </a:rPr>
              <a:t>Sanzaro</a:t>
            </a:r>
            <a:r>
              <a:rPr lang="en-US" u="sng" dirty="0">
                <a:solidFill>
                  <a:schemeClr val="bg1"/>
                </a:solidFill>
              </a:rPr>
              <a:t> v. </a:t>
            </a:r>
            <a:r>
              <a:rPr lang="en-US" u="sng" dirty="0" err="1">
                <a:solidFill>
                  <a:schemeClr val="bg1"/>
                </a:solidFill>
              </a:rPr>
              <a:t>Ardiente</a:t>
            </a:r>
            <a:r>
              <a:rPr lang="en-US" u="sng" dirty="0">
                <a:solidFill>
                  <a:schemeClr val="bg1"/>
                </a:solidFill>
              </a:rPr>
              <a:t> Homeowners Association, LLC</a:t>
            </a:r>
            <a:r>
              <a:rPr lang="en-US" dirty="0">
                <a:solidFill>
                  <a:schemeClr val="bg1"/>
                </a:solidFill>
              </a:rPr>
              <a:t>, 364 F.Supp.3d 1158 (2019)</a:t>
            </a:r>
          </a:p>
          <a:p>
            <a:endParaRPr lang="en-US" dirty="0"/>
          </a:p>
        </p:txBody>
      </p:sp>
      <p:sp>
        <p:nvSpPr>
          <p:cNvPr id="4" name="Freeform: Shape 3">
            <a:extLst>
              <a:ext uri="{FF2B5EF4-FFF2-40B4-BE49-F238E27FC236}">
                <a16:creationId xmlns:a16="http://schemas.microsoft.com/office/drawing/2014/main" id="{FD89C8EE-1113-489D-842F-39278D9C0B35}"/>
              </a:ext>
            </a:extLst>
          </p:cNvPr>
          <p:cNvSpPr/>
          <p:nvPr/>
        </p:nvSpPr>
        <p:spPr>
          <a:xfrm rot="12567451">
            <a:off x="10913571" y="696672"/>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2A2879F-5F88-4AFB-A572-1B35C554AB87}"/>
              </a:ext>
            </a:extLst>
          </p:cNvPr>
          <p:cNvSpPr/>
          <p:nvPr/>
        </p:nvSpPr>
        <p:spPr>
          <a:xfrm rot="12567451">
            <a:off x="11430203" y="103947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ACFA537-E65F-4D1D-B59E-C5D4D0188C1C}"/>
              </a:ext>
            </a:extLst>
          </p:cNvPr>
          <p:cNvSpPr/>
          <p:nvPr/>
        </p:nvSpPr>
        <p:spPr>
          <a:xfrm rot="12567451">
            <a:off x="10845912" y="132066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9151C77E-4189-4191-A5F1-39D6679191B7">
            <a:extLst>
              <a:ext uri="{FF2B5EF4-FFF2-40B4-BE49-F238E27FC236}">
                <a16:creationId xmlns:a16="http://schemas.microsoft.com/office/drawing/2014/main" id="{4EB7DBEC-A54F-4D05-8EDF-783E61112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11" y="4708455"/>
            <a:ext cx="2531230" cy="20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78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8D40-BB51-4DF5-BB7E-1D5C395A5D05}"/>
              </a:ext>
            </a:extLst>
          </p:cNvPr>
          <p:cNvSpPr>
            <a:spLocks noGrp="1"/>
          </p:cNvSpPr>
          <p:nvPr>
            <p:ph type="title"/>
          </p:nvPr>
        </p:nvSpPr>
        <p:spPr/>
        <p:txBody>
          <a:bodyPr/>
          <a:lstStyle/>
          <a:p>
            <a:r>
              <a:rPr lang="en-US" dirty="0"/>
              <a:t>Americans with Disabilities Act of 1990</a:t>
            </a:r>
          </a:p>
        </p:txBody>
      </p:sp>
      <p:sp>
        <p:nvSpPr>
          <p:cNvPr id="3" name="Content Placeholder 2">
            <a:extLst>
              <a:ext uri="{FF2B5EF4-FFF2-40B4-BE49-F238E27FC236}">
                <a16:creationId xmlns:a16="http://schemas.microsoft.com/office/drawing/2014/main" id="{F79A0AC9-4D83-4DBF-8ADD-5519F2C624DB}"/>
              </a:ext>
            </a:extLst>
          </p:cNvPr>
          <p:cNvSpPr>
            <a:spLocks noGrp="1"/>
          </p:cNvSpPr>
          <p:nvPr>
            <p:ph idx="1"/>
          </p:nvPr>
        </p:nvSpPr>
        <p:spPr>
          <a:xfrm>
            <a:off x="2477274" y="2212467"/>
            <a:ext cx="9613861" cy="4455962"/>
          </a:xfrm>
        </p:spPr>
        <p:txBody>
          <a:bodyPr>
            <a:normAutofit fontScale="92500"/>
          </a:bodyPr>
          <a:lstStyle/>
          <a:p>
            <a:r>
              <a:rPr lang="en-US" dirty="0">
                <a:solidFill>
                  <a:schemeClr val="bg1"/>
                </a:solidFill>
              </a:rPr>
              <a:t>The Americans with Disabilities Act of 1990, Pub. L. No. 101-336, 104 Stat. 327, codified at 42 U.S.C.A. §§ 12101 to 12213, prohibits discrimination based on disability, including the use of a service animal or guide dog. It extends to places of employment (Title I), access to public services (Title II), and places of public accommodation (Title III). States are not immune from the ADA under the Eleventh Amendment.</a:t>
            </a:r>
          </a:p>
          <a:p>
            <a:r>
              <a:rPr lang="en-US" dirty="0">
                <a:solidFill>
                  <a:schemeClr val="bg1"/>
                </a:solidFill>
              </a:rPr>
              <a:t>To be clear, however, emotional support animals—owing either to lack of individualized training or not engaging in qualified “work”—do not qualify as service animals. “The difference between an emotional support animal and a psychiatric service animal is the work or tasks that the animal performs,” adding that “emotional support, well-being, comfort, or companionship … do[</a:t>
            </a:r>
            <a:r>
              <a:rPr lang="en-US" dirty="0" err="1">
                <a:solidFill>
                  <a:schemeClr val="bg1"/>
                </a:solidFill>
              </a:rPr>
              <a:t>es</a:t>
            </a:r>
            <a:r>
              <a:rPr lang="en-US" dirty="0">
                <a:solidFill>
                  <a:schemeClr val="bg1"/>
                </a:solidFill>
              </a:rPr>
              <a:t>] not constitute work or tasks for the purposes of this definition.”</a:t>
            </a:r>
          </a:p>
        </p:txBody>
      </p:sp>
      <p:sp>
        <p:nvSpPr>
          <p:cNvPr id="4" name="Freeform: Shape 3">
            <a:extLst>
              <a:ext uri="{FF2B5EF4-FFF2-40B4-BE49-F238E27FC236}">
                <a16:creationId xmlns:a16="http://schemas.microsoft.com/office/drawing/2014/main" id="{012FD53A-50E4-408C-B839-DC58495F4111}"/>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1FC39810-C19D-41BB-9EA1-EE4CF497549E}"/>
              </a:ext>
            </a:extLst>
          </p:cNvPr>
          <p:cNvSpPr/>
          <p:nvPr/>
        </p:nvSpPr>
        <p:spPr>
          <a:xfrm rot="1125525">
            <a:off x="11161328" y="135126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F0672F0-26B0-4650-A4F9-AAD48AA6F1A1}"/>
              </a:ext>
            </a:extLst>
          </p:cNvPr>
          <p:cNvSpPr/>
          <p:nvPr/>
        </p:nvSpPr>
        <p:spPr>
          <a:xfrm rot="1125525">
            <a:off x="10913572" y="645908"/>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345097E-3239-46BC-8572-25547E5D0CA2}"/>
              </a:ext>
            </a:extLst>
          </p:cNvPr>
          <p:cNvPicPr>
            <a:picLocks noChangeAspect="1"/>
          </p:cNvPicPr>
          <p:nvPr/>
        </p:nvPicPr>
        <p:blipFill>
          <a:blip r:embed="rId2"/>
          <a:stretch>
            <a:fillRect/>
          </a:stretch>
        </p:blipFill>
        <p:spPr>
          <a:xfrm>
            <a:off x="87471" y="2221295"/>
            <a:ext cx="2276588" cy="2596031"/>
          </a:xfrm>
          <a:prstGeom prst="rect">
            <a:avLst/>
          </a:prstGeom>
        </p:spPr>
      </p:pic>
    </p:spTree>
    <p:extLst>
      <p:ext uri="{BB962C8B-B14F-4D97-AF65-F5344CB8AC3E}">
        <p14:creationId xmlns:p14="http://schemas.microsoft.com/office/powerpoint/2010/main" val="168457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ED2F9-6667-4ABB-8CD0-F179B39C013E}"/>
              </a:ext>
            </a:extLst>
          </p:cNvPr>
          <p:cNvSpPr>
            <a:spLocks noGrp="1"/>
          </p:cNvSpPr>
          <p:nvPr>
            <p:ph type="title"/>
          </p:nvPr>
        </p:nvSpPr>
        <p:spPr/>
        <p:txBody>
          <a:bodyPr/>
          <a:lstStyle/>
          <a:p>
            <a:r>
              <a:rPr lang="en-US" dirty="0"/>
              <a:t>Americans with Disabilities Act of 1990 Continued...</a:t>
            </a:r>
          </a:p>
        </p:txBody>
      </p:sp>
      <p:sp>
        <p:nvSpPr>
          <p:cNvPr id="6" name="Content Placeholder 5">
            <a:extLst>
              <a:ext uri="{FF2B5EF4-FFF2-40B4-BE49-F238E27FC236}">
                <a16:creationId xmlns:a16="http://schemas.microsoft.com/office/drawing/2014/main" id="{AFD5C459-73BC-482B-B1F0-93721B8A5C4F}"/>
              </a:ext>
            </a:extLst>
          </p:cNvPr>
          <p:cNvSpPr>
            <a:spLocks noGrp="1"/>
          </p:cNvSpPr>
          <p:nvPr>
            <p:ph idx="1"/>
          </p:nvPr>
        </p:nvSpPr>
        <p:spPr>
          <a:xfrm>
            <a:off x="680321" y="2336873"/>
            <a:ext cx="11151123" cy="4253498"/>
          </a:xfrm>
        </p:spPr>
        <p:txBody>
          <a:bodyPr>
            <a:normAutofit lnSpcReduction="10000"/>
          </a:bodyPr>
          <a:lstStyle/>
          <a:p>
            <a:r>
              <a:rPr lang="en-US" dirty="0">
                <a:solidFill>
                  <a:schemeClr val="bg1"/>
                </a:solidFill>
              </a:rPr>
              <a:t>Whether an animal qualifies as a service animal depends not only on her abilities but on the disabilities of the person relying upon her. Accordingly, the legal status of the animal vitally turns on the legal status of a human being as possessing a qualifying disability.</a:t>
            </a:r>
          </a:p>
          <a:p>
            <a:endParaRPr lang="en-US" dirty="0">
              <a:solidFill>
                <a:schemeClr val="bg1"/>
              </a:solidFill>
            </a:endParaRPr>
          </a:p>
          <a:p>
            <a:r>
              <a:rPr lang="en-US" dirty="0">
                <a:solidFill>
                  <a:schemeClr val="bg1"/>
                </a:solidFill>
              </a:rPr>
              <a:t>The Federal Housing Act (FHA) does not apply to hotels and motels lodging transient guests. However, the ADA does cover “places of lodging,” and thus a “place of public accommodation.” </a:t>
            </a:r>
            <a:r>
              <a:rPr lang="en-US" b="1" dirty="0">
                <a:solidFill>
                  <a:schemeClr val="bg1"/>
                </a:solidFill>
              </a:rPr>
              <a:t>Apartments and condominium units are not “public accommodations” </a:t>
            </a:r>
            <a:r>
              <a:rPr lang="en-US" dirty="0">
                <a:solidFill>
                  <a:schemeClr val="bg1"/>
                </a:solidFill>
              </a:rPr>
              <a:t>under the ADA. Accordingly, hotels and motels typically must permit guests to bring their service animals at no additional charge. Emotional support animals do not enjoy the same pass, nor do companion animals. </a:t>
            </a:r>
          </a:p>
          <a:p>
            <a:endParaRPr lang="en-US" dirty="0"/>
          </a:p>
        </p:txBody>
      </p:sp>
      <p:sp>
        <p:nvSpPr>
          <p:cNvPr id="4" name="Freeform: Shape 3">
            <a:extLst>
              <a:ext uri="{FF2B5EF4-FFF2-40B4-BE49-F238E27FC236}">
                <a16:creationId xmlns:a16="http://schemas.microsoft.com/office/drawing/2014/main" id="{99CE592C-9C87-4857-9855-6EFC645F94C6}"/>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1F657AB-A1E2-4E79-B4BF-C7AD87A1790A}"/>
              </a:ext>
            </a:extLst>
          </p:cNvPr>
          <p:cNvSpPr/>
          <p:nvPr/>
        </p:nvSpPr>
        <p:spPr>
          <a:xfrm rot="1125525">
            <a:off x="11211000"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B14FFFB-5D7A-4691-B235-4DB31FA5C8BC}"/>
              </a:ext>
            </a:extLst>
          </p:cNvPr>
          <p:cNvSpPr/>
          <p:nvPr/>
        </p:nvSpPr>
        <p:spPr>
          <a:xfrm rot="1125525">
            <a:off x="10863902"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95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1D50-157F-4544-8152-99145263E779}"/>
              </a:ext>
            </a:extLst>
          </p:cNvPr>
          <p:cNvSpPr>
            <a:spLocks noGrp="1"/>
          </p:cNvSpPr>
          <p:nvPr>
            <p:ph type="title"/>
          </p:nvPr>
        </p:nvSpPr>
        <p:spPr/>
        <p:txBody>
          <a:bodyPr/>
          <a:lstStyle/>
          <a:p>
            <a:r>
              <a:rPr lang="en-US" dirty="0"/>
              <a:t>The Air Carrier Access Act of 1986 </a:t>
            </a:r>
          </a:p>
        </p:txBody>
      </p:sp>
      <p:sp>
        <p:nvSpPr>
          <p:cNvPr id="3" name="Content Placeholder 2">
            <a:extLst>
              <a:ext uri="{FF2B5EF4-FFF2-40B4-BE49-F238E27FC236}">
                <a16:creationId xmlns:a16="http://schemas.microsoft.com/office/drawing/2014/main" id="{F784553C-03A9-4094-A233-8576D0A43EEE}"/>
              </a:ext>
            </a:extLst>
          </p:cNvPr>
          <p:cNvSpPr>
            <a:spLocks noGrp="1"/>
          </p:cNvSpPr>
          <p:nvPr>
            <p:ph idx="1"/>
          </p:nvPr>
        </p:nvSpPr>
        <p:spPr>
          <a:xfrm>
            <a:off x="-89210" y="2252527"/>
            <a:ext cx="9935736" cy="4008362"/>
          </a:xfrm>
        </p:spPr>
        <p:txBody>
          <a:bodyPr>
            <a:normAutofit fontScale="92500"/>
          </a:bodyPr>
          <a:lstStyle/>
          <a:p>
            <a:r>
              <a:rPr lang="en-US" dirty="0">
                <a:solidFill>
                  <a:schemeClr val="bg1"/>
                </a:solidFill>
              </a:rPr>
              <a:t>The Air Carrier Access Act of 1986, 49 U.S.C.A. § 41705, stems commercial airline discrimination against qualifying disabled passengers. Enacted after </a:t>
            </a:r>
            <a:r>
              <a:rPr lang="en-US" u="sng" dirty="0">
                <a:solidFill>
                  <a:schemeClr val="bg1"/>
                </a:solidFill>
              </a:rPr>
              <a:t>U.S. Dept. of Transp. v. Paralyzed Veterans of America</a:t>
            </a:r>
            <a:r>
              <a:rPr lang="en-US" dirty="0">
                <a:solidFill>
                  <a:schemeClr val="bg1"/>
                </a:solidFill>
              </a:rPr>
              <a:t>, 477 U.S. 597, 106 S. Ct. 2705, 91 L. Ed. 2d 494, 1 A.D.D. 293, 40 </a:t>
            </a:r>
            <a:r>
              <a:rPr lang="en-US" dirty="0" err="1">
                <a:solidFill>
                  <a:schemeClr val="bg1"/>
                </a:solidFill>
              </a:rPr>
              <a:t>Empl</a:t>
            </a:r>
            <a:r>
              <a:rPr lang="en-US" dirty="0">
                <a:solidFill>
                  <a:schemeClr val="bg1"/>
                </a:solidFill>
              </a:rPr>
              <a:t>. </a:t>
            </a:r>
            <a:r>
              <a:rPr lang="en-US" dirty="0" err="1">
                <a:solidFill>
                  <a:schemeClr val="bg1"/>
                </a:solidFill>
              </a:rPr>
              <a:t>Prac</a:t>
            </a:r>
            <a:r>
              <a:rPr lang="en-US" dirty="0">
                <a:solidFill>
                  <a:schemeClr val="bg1"/>
                </a:solidFill>
              </a:rPr>
              <a:t>. Dec. (CCH) 36194 (1986), which held that the Rehabilitation Act did not apply to private air carriers since they were “indirect recipients” of federal funding, the ACAA has virtually the same mandate and definitions as the ADA, including what constitutes a disabled person. </a:t>
            </a:r>
            <a:r>
              <a:rPr lang="en-US" u="sng" dirty="0">
                <a:solidFill>
                  <a:schemeClr val="bg1"/>
                </a:solidFill>
              </a:rPr>
              <a:t>Love v. Delta Air Lines</a:t>
            </a:r>
            <a:r>
              <a:rPr lang="en-US" dirty="0">
                <a:solidFill>
                  <a:schemeClr val="bg1"/>
                </a:solidFill>
              </a:rPr>
              <a:t>, 310 F.3d 1347, 1350 n1 (11th Cir. 2002) discusses the legislative history of the ACAA. A 2003 guidance expanded the definition of service animal to explicitly exclude any requirement of state or local governmental certification, and to include emotional support animals (with suitable documentation).</a:t>
            </a:r>
          </a:p>
          <a:p>
            <a:endParaRPr lang="en-US" dirty="0"/>
          </a:p>
        </p:txBody>
      </p:sp>
      <p:sp>
        <p:nvSpPr>
          <p:cNvPr id="4" name="Freeform: Shape 3">
            <a:extLst>
              <a:ext uri="{FF2B5EF4-FFF2-40B4-BE49-F238E27FC236}">
                <a16:creationId xmlns:a16="http://schemas.microsoft.com/office/drawing/2014/main" id="{E3B3560F-FB55-486E-9EF8-B1FDCA359BE2}"/>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D5D744BB-82BE-40DC-94E0-CC2CFCBE5B44}"/>
              </a:ext>
            </a:extLst>
          </p:cNvPr>
          <p:cNvSpPr/>
          <p:nvPr/>
        </p:nvSpPr>
        <p:spPr>
          <a:xfrm rot="1125525">
            <a:off x="11211001" y="1351265"/>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266E11A-CDE1-4A72-A79B-3E267BD677B3}"/>
              </a:ext>
            </a:extLst>
          </p:cNvPr>
          <p:cNvSpPr/>
          <p:nvPr/>
        </p:nvSpPr>
        <p:spPr>
          <a:xfrm rot="1125525">
            <a:off x="10913574" y="738635"/>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43F0478-803D-473F-9420-182F94F9D6F8}"/>
              </a:ext>
            </a:extLst>
          </p:cNvPr>
          <p:cNvPicPr>
            <a:picLocks noChangeAspect="1"/>
          </p:cNvPicPr>
          <p:nvPr/>
        </p:nvPicPr>
        <p:blipFill>
          <a:blip r:embed="rId2"/>
          <a:stretch>
            <a:fillRect/>
          </a:stretch>
        </p:blipFill>
        <p:spPr>
          <a:xfrm>
            <a:off x="9399781" y="4676677"/>
            <a:ext cx="2647950" cy="2019300"/>
          </a:xfrm>
          <a:prstGeom prst="rect">
            <a:avLst/>
          </a:prstGeom>
        </p:spPr>
      </p:pic>
    </p:spTree>
    <p:extLst>
      <p:ext uri="{BB962C8B-B14F-4D97-AF65-F5344CB8AC3E}">
        <p14:creationId xmlns:p14="http://schemas.microsoft.com/office/powerpoint/2010/main" val="320958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996E-D849-445E-9124-25DA26955381}"/>
              </a:ext>
            </a:extLst>
          </p:cNvPr>
          <p:cNvSpPr>
            <a:spLocks noGrp="1"/>
          </p:cNvSpPr>
          <p:nvPr>
            <p:ph type="title"/>
          </p:nvPr>
        </p:nvSpPr>
        <p:spPr/>
        <p:txBody>
          <a:bodyPr/>
          <a:lstStyle/>
          <a:p>
            <a:r>
              <a:rPr lang="en-US" dirty="0"/>
              <a:t>The Air Carrier Access Act of 1986 Continued...</a:t>
            </a:r>
          </a:p>
        </p:txBody>
      </p:sp>
      <p:sp>
        <p:nvSpPr>
          <p:cNvPr id="3" name="Content Placeholder 2">
            <a:extLst>
              <a:ext uri="{FF2B5EF4-FFF2-40B4-BE49-F238E27FC236}">
                <a16:creationId xmlns:a16="http://schemas.microsoft.com/office/drawing/2014/main" id="{3FE4375E-7D33-47DE-8180-B0B9D1741E63}"/>
              </a:ext>
            </a:extLst>
          </p:cNvPr>
          <p:cNvSpPr>
            <a:spLocks noGrp="1"/>
          </p:cNvSpPr>
          <p:nvPr>
            <p:ph idx="1"/>
          </p:nvPr>
        </p:nvSpPr>
        <p:spPr>
          <a:xfrm>
            <a:off x="189571" y="2152186"/>
            <a:ext cx="11719931" cy="3522042"/>
          </a:xfrm>
        </p:spPr>
        <p:txBody>
          <a:bodyPr>
            <a:normAutofit fontScale="92500" lnSpcReduction="10000"/>
          </a:bodyPr>
          <a:lstStyle/>
          <a:p>
            <a:r>
              <a:rPr lang="en-US" dirty="0">
                <a:solidFill>
                  <a:schemeClr val="bg1"/>
                </a:solidFill>
              </a:rPr>
              <a:t>As discussed above, service animal status is time-, place-, and person-dependent. Similarly, an animal achieves the station of emotional support animal (as opposed to companion animal, or pet) only when ameliorating the qualifying mental disabilities of the handler with whom she resides (per the FHA) or accompanies on an airplane (per the ACAA). While proof of beneficial nexus between animal and disabled handler applies to service and emotional support animals alike, a key distinction between those two classes of animal is training. By definition, all mental health service animals are emotional support animals. The inverse is not always true. Individualized training sets apart the service animal from all peers, having been inculcated a task or function that ameliorates the disabling condition beyond just being present and through training that sets apart the animal from an ordinary animal companion. Such drills may prove taxing and costly to handler and animal alike, but they open doors to locations other than the owner’s abode.</a:t>
            </a:r>
          </a:p>
        </p:txBody>
      </p:sp>
      <p:sp>
        <p:nvSpPr>
          <p:cNvPr id="4" name="Freeform: Shape 3">
            <a:extLst>
              <a:ext uri="{FF2B5EF4-FFF2-40B4-BE49-F238E27FC236}">
                <a16:creationId xmlns:a16="http://schemas.microsoft.com/office/drawing/2014/main" id="{7AB9010C-8540-46F8-87A1-F3AF1317C54F}"/>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FF9FE773-1035-4A80-859E-4F676337D2D7}"/>
              </a:ext>
            </a:extLst>
          </p:cNvPr>
          <p:cNvSpPr/>
          <p:nvPr/>
        </p:nvSpPr>
        <p:spPr>
          <a:xfrm rot="1125525">
            <a:off x="11144092" y="124133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26E8C9A-2C8B-483D-B3AC-DF7458953B44}"/>
              </a:ext>
            </a:extLst>
          </p:cNvPr>
          <p:cNvSpPr/>
          <p:nvPr/>
        </p:nvSpPr>
        <p:spPr>
          <a:xfrm rot="1125525">
            <a:off x="10771882" y="66478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A5A5731-AF75-458A-A41C-0F5ED21ADDD6}"/>
              </a:ext>
            </a:extLst>
          </p:cNvPr>
          <p:cNvPicPr>
            <a:picLocks noChangeAspect="1"/>
          </p:cNvPicPr>
          <p:nvPr/>
        </p:nvPicPr>
        <p:blipFill>
          <a:blip r:embed="rId2"/>
          <a:stretch>
            <a:fillRect/>
          </a:stretch>
        </p:blipFill>
        <p:spPr>
          <a:xfrm>
            <a:off x="4356972" y="5492002"/>
            <a:ext cx="3226420" cy="1225539"/>
          </a:xfrm>
          <a:prstGeom prst="rect">
            <a:avLst/>
          </a:prstGeom>
        </p:spPr>
      </p:pic>
      <p:pic>
        <p:nvPicPr>
          <p:cNvPr id="10" name="Picture 9">
            <a:extLst>
              <a:ext uri="{FF2B5EF4-FFF2-40B4-BE49-F238E27FC236}">
                <a16:creationId xmlns:a16="http://schemas.microsoft.com/office/drawing/2014/main" id="{F3E13733-FF13-4CC7-A834-69FC2F1671F2}"/>
              </a:ext>
            </a:extLst>
          </p:cNvPr>
          <p:cNvPicPr>
            <a:picLocks noChangeAspect="1"/>
          </p:cNvPicPr>
          <p:nvPr/>
        </p:nvPicPr>
        <p:blipFill>
          <a:blip r:embed="rId3"/>
          <a:stretch>
            <a:fillRect/>
          </a:stretch>
        </p:blipFill>
        <p:spPr>
          <a:xfrm>
            <a:off x="3344902" y="5444946"/>
            <a:ext cx="1255589" cy="1319650"/>
          </a:xfrm>
          <a:prstGeom prst="rect">
            <a:avLst/>
          </a:prstGeom>
        </p:spPr>
      </p:pic>
    </p:spTree>
    <p:extLst>
      <p:ext uri="{BB962C8B-B14F-4D97-AF65-F5344CB8AC3E}">
        <p14:creationId xmlns:p14="http://schemas.microsoft.com/office/powerpoint/2010/main" val="3818878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898B-DDA1-4736-810F-D72820E6C3DA}"/>
              </a:ext>
            </a:extLst>
          </p:cNvPr>
          <p:cNvSpPr>
            <a:spLocks noGrp="1"/>
          </p:cNvSpPr>
          <p:nvPr>
            <p:ph type="title"/>
          </p:nvPr>
        </p:nvSpPr>
        <p:spPr/>
        <p:txBody>
          <a:bodyPr/>
          <a:lstStyle/>
          <a:p>
            <a:r>
              <a:rPr lang="en-US" dirty="0"/>
              <a:t>Case Study </a:t>
            </a:r>
          </a:p>
        </p:txBody>
      </p:sp>
      <p:sp>
        <p:nvSpPr>
          <p:cNvPr id="3" name="Content Placeholder 2">
            <a:extLst>
              <a:ext uri="{FF2B5EF4-FFF2-40B4-BE49-F238E27FC236}">
                <a16:creationId xmlns:a16="http://schemas.microsoft.com/office/drawing/2014/main" id="{C0817ABD-709A-413F-9257-123390D96152}"/>
              </a:ext>
            </a:extLst>
          </p:cNvPr>
          <p:cNvSpPr>
            <a:spLocks noGrp="1"/>
          </p:cNvSpPr>
          <p:nvPr>
            <p:ph idx="1"/>
          </p:nvPr>
        </p:nvSpPr>
        <p:spPr>
          <a:xfrm>
            <a:off x="680321" y="2336872"/>
            <a:ext cx="10961552" cy="4242347"/>
          </a:xfrm>
        </p:spPr>
        <p:txBody>
          <a:bodyPr>
            <a:normAutofit fontScale="92500" lnSpcReduction="10000"/>
          </a:bodyPr>
          <a:lstStyle/>
          <a:p>
            <a:r>
              <a:rPr lang="en-US" dirty="0">
                <a:solidFill>
                  <a:schemeClr val="bg1"/>
                </a:solidFill>
              </a:rPr>
              <a:t>Complainants live in a house surrounded by a 1.2-acre sized lot located in Robbinsville Township, NJ. In July 2016, Complainant bought six </a:t>
            </a:r>
            <a:r>
              <a:rPr lang="en-US" dirty="0" err="1">
                <a:solidFill>
                  <a:schemeClr val="bg1"/>
                </a:solidFill>
              </a:rPr>
              <a:t>Ameracauna</a:t>
            </a:r>
            <a:r>
              <a:rPr lang="en-US" dirty="0">
                <a:solidFill>
                  <a:schemeClr val="bg1"/>
                </a:solidFill>
              </a:rPr>
              <a:t> chickens to live in a coop in their backyard as emotional support chickens. </a:t>
            </a:r>
          </a:p>
          <a:p>
            <a:r>
              <a:rPr lang="en-US" dirty="0">
                <a:solidFill>
                  <a:schemeClr val="bg1"/>
                </a:solidFill>
              </a:rPr>
              <a:t>On September 14, 2016, the Township of Robbinsville’s Zoning Officer inspected the chicken coop, and issued Complainants a Notice of Code Enforcement Action for violating Section 142-16(C)(5) of the Township law. The law prohibits any chickens from being on properties which are less than five acres in size without the prior approval of the Robbinsville Township Zoning Board. The Notice of Code Enforcement gave the Complainants 30-days to voluntarily fix the violations. A Zoning Officer indicated the reason for his visit to the Complainants’ property was because of a complaint received from Complainants’ neighbors. </a:t>
            </a:r>
          </a:p>
          <a:p>
            <a:r>
              <a:rPr lang="en-US" dirty="0">
                <a:solidFill>
                  <a:schemeClr val="bg1"/>
                </a:solidFill>
              </a:rPr>
              <a:t>On September 30, 2016 Complainant received supporting documentation of her disability from her health care provider and was prescribed a flock of chickens, which is necessary for her emotional/mental health. </a:t>
            </a:r>
          </a:p>
        </p:txBody>
      </p:sp>
      <p:sp>
        <p:nvSpPr>
          <p:cNvPr id="4" name="Freeform: Shape 3">
            <a:extLst>
              <a:ext uri="{FF2B5EF4-FFF2-40B4-BE49-F238E27FC236}">
                <a16:creationId xmlns:a16="http://schemas.microsoft.com/office/drawing/2014/main" id="{5310C47B-5319-4F08-B308-8C8E94A160AA}"/>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703257B1-03D5-4B45-822F-0DF239EC1EF8}"/>
              </a:ext>
            </a:extLst>
          </p:cNvPr>
          <p:cNvSpPr/>
          <p:nvPr/>
        </p:nvSpPr>
        <p:spPr>
          <a:xfrm rot="1125525">
            <a:off x="11121228" y="135126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D28A14D-E521-4FC9-94CE-A70D5F461E89}"/>
              </a:ext>
            </a:extLst>
          </p:cNvPr>
          <p:cNvSpPr/>
          <p:nvPr/>
        </p:nvSpPr>
        <p:spPr>
          <a:xfrm rot="1125525">
            <a:off x="10898021" y="66675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82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FC57-3340-49EB-B5A5-2A4A2DDE59BD}"/>
              </a:ext>
            </a:extLst>
          </p:cNvPr>
          <p:cNvSpPr>
            <a:spLocks noGrp="1"/>
          </p:cNvSpPr>
          <p:nvPr>
            <p:ph type="title"/>
          </p:nvPr>
        </p:nvSpPr>
        <p:spPr/>
        <p:txBody>
          <a:bodyPr/>
          <a:lstStyle/>
          <a:p>
            <a:r>
              <a:rPr lang="en-US" dirty="0"/>
              <a:t>Case Study Continued...</a:t>
            </a:r>
          </a:p>
        </p:txBody>
      </p:sp>
      <p:sp>
        <p:nvSpPr>
          <p:cNvPr id="3" name="Content Placeholder 2">
            <a:extLst>
              <a:ext uri="{FF2B5EF4-FFF2-40B4-BE49-F238E27FC236}">
                <a16:creationId xmlns:a16="http://schemas.microsoft.com/office/drawing/2014/main" id="{F323E7D1-6191-488B-AB83-08EEEF0CBFC0}"/>
              </a:ext>
            </a:extLst>
          </p:cNvPr>
          <p:cNvSpPr>
            <a:spLocks noGrp="1"/>
          </p:cNvSpPr>
          <p:nvPr>
            <p:ph idx="1"/>
          </p:nvPr>
        </p:nvSpPr>
        <p:spPr>
          <a:xfrm>
            <a:off x="680321" y="2336873"/>
            <a:ext cx="11106518" cy="4197742"/>
          </a:xfrm>
        </p:spPr>
        <p:txBody>
          <a:bodyPr>
            <a:normAutofit fontScale="92500" lnSpcReduction="20000"/>
          </a:bodyPr>
          <a:lstStyle/>
          <a:p>
            <a:r>
              <a:rPr lang="en-US" dirty="0">
                <a:solidFill>
                  <a:schemeClr val="bg1"/>
                </a:solidFill>
              </a:rPr>
              <a:t>On October 20, 2016, Zoning Officer visited the residence again and told Complainant that she is required to obtain a land use variance from the Robbinsville Township Zoning Board to keep her emotional support chickens. Complainant alleged she gave the Zoning Officer documentation of her disability which explained the need for support chickens.</a:t>
            </a:r>
          </a:p>
          <a:p>
            <a:r>
              <a:rPr lang="en-US" dirty="0">
                <a:solidFill>
                  <a:schemeClr val="bg1"/>
                </a:solidFill>
              </a:rPr>
              <a:t>On October 26, 2016, Complainant notified the Robbinsville Township Engineer about her disability and requested a reasonable accommodation to keep her chickens. The next day, the Robbinsville Township Engineer notified the Complainant that she must either apply for a zoning variance from the Robbinsville Township Zoning Board or appeal Zoning Officer Fort’s decision to the Zoning Board.</a:t>
            </a:r>
          </a:p>
          <a:p>
            <a:r>
              <a:rPr lang="en-US" dirty="0">
                <a:solidFill>
                  <a:schemeClr val="bg1"/>
                </a:solidFill>
              </a:rPr>
              <a:t>On October 31, 2016, Respondent Township of Robbinsville Zoning Officer Roger Fort issued a Probable Cause summons to Complainant for “Failure to Remove Chickens.” </a:t>
            </a:r>
          </a:p>
          <a:p>
            <a:r>
              <a:rPr lang="en-US" dirty="0">
                <a:solidFill>
                  <a:schemeClr val="bg1"/>
                </a:solidFill>
              </a:rPr>
              <a:t>On November 30, 2016, Complainant filed a fair housing complaint with the Department. </a:t>
            </a:r>
          </a:p>
        </p:txBody>
      </p:sp>
      <p:sp>
        <p:nvSpPr>
          <p:cNvPr id="4" name="Freeform: Shape 3">
            <a:extLst>
              <a:ext uri="{FF2B5EF4-FFF2-40B4-BE49-F238E27FC236}">
                <a16:creationId xmlns:a16="http://schemas.microsoft.com/office/drawing/2014/main" id="{7578B22D-03BB-4423-A36C-C463C321EA58}"/>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4FBEA4C-AAAA-4E1A-A1A4-83B07AF1BA9E}"/>
              </a:ext>
            </a:extLst>
          </p:cNvPr>
          <p:cNvSpPr/>
          <p:nvPr/>
        </p:nvSpPr>
        <p:spPr>
          <a:xfrm rot="1125525">
            <a:off x="11211000" y="116749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7FCCB8B-149D-4B0B-9C39-1172D41D27D4}"/>
              </a:ext>
            </a:extLst>
          </p:cNvPr>
          <p:cNvSpPr/>
          <p:nvPr/>
        </p:nvSpPr>
        <p:spPr>
          <a:xfrm rot="1125525">
            <a:off x="10863901" y="66478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82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DD0B-1943-4ADD-BBE7-060DA20B3F68}"/>
              </a:ext>
            </a:extLst>
          </p:cNvPr>
          <p:cNvSpPr>
            <a:spLocks noGrp="1"/>
          </p:cNvSpPr>
          <p:nvPr>
            <p:ph type="title"/>
          </p:nvPr>
        </p:nvSpPr>
        <p:spPr/>
        <p:txBody>
          <a:bodyPr/>
          <a:lstStyle/>
          <a:p>
            <a:r>
              <a:rPr lang="en-US" dirty="0"/>
              <a:t>Case Study Continued...</a:t>
            </a:r>
          </a:p>
        </p:txBody>
      </p:sp>
      <p:sp>
        <p:nvSpPr>
          <p:cNvPr id="3" name="Content Placeholder 2">
            <a:extLst>
              <a:ext uri="{FF2B5EF4-FFF2-40B4-BE49-F238E27FC236}">
                <a16:creationId xmlns:a16="http://schemas.microsoft.com/office/drawing/2014/main" id="{D2E49A7D-2040-441F-BC39-3B2EB1C22F54}"/>
              </a:ext>
            </a:extLst>
          </p:cNvPr>
          <p:cNvSpPr>
            <a:spLocks noGrp="1"/>
          </p:cNvSpPr>
          <p:nvPr>
            <p:ph idx="1"/>
          </p:nvPr>
        </p:nvSpPr>
        <p:spPr>
          <a:xfrm>
            <a:off x="546505" y="2269964"/>
            <a:ext cx="11552567" cy="4509977"/>
          </a:xfrm>
        </p:spPr>
        <p:txBody>
          <a:bodyPr>
            <a:normAutofit fontScale="85000" lnSpcReduction="10000"/>
          </a:bodyPr>
          <a:lstStyle/>
          <a:p>
            <a:r>
              <a:rPr lang="en-US" dirty="0">
                <a:solidFill>
                  <a:schemeClr val="bg1"/>
                </a:solidFill>
              </a:rPr>
              <a:t>On March 24, 2017, Robbinsville Township Zoning Officer issued Complainants a Notice of Code Enforcement Action, which gave Complainants 10 days to voluntarily remove the emotional support chickens from their property. On April 18, 2017, Complainant submitted a request for a land use variance to the Robbinsville Township Zoning Board to have eight emotional support chickens on her property. Complainant submission included a letter to Robbinsville Township Zoning Board requesting that all filing fees be waived, and the Zoning Board hearing be private. </a:t>
            </a:r>
          </a:p>
          <a:p>
            <a:r>
              <a:rPr lang="en-US" dirty="0">
                <a:solidFill>
                  <a:schemeClr val="bg1"/>
                </a:solidFill>
              </a:rPr>
              <a:t>On May 1, 2017, the Robbinsville Township Zoning Board’s Land Use Coordinator sent a letter to Complainant stating that the Robbinsville Township Council waived the $600 application fee, but not the $2,000 escrow fee.  </a:t>
            </a:r>
          </a:p>
          <a:p>
            <a:r>
              <a:rPr lang="en-US" dirty="0">
                <a:solidFill>
                  <a:schemeClr val="bg1"/>
                </a:solidFill>
              </a:rPr>
              <a:t>On May 11, 2017, Complainant made a request to the Zoning Board for the escrow fees to be waived and to have a closed Zoning Board hearing as a reasonable accommodation. The next day, the Complainant was informed her reasonable accommodation was rejected. Robbinsville Township Zoning Department indicated it does not have the authority to waive the escrow fee, and the Municipal Land Use Law does not allow for closed hearings. The investigation established that Complainant did not pay the $2,000 escrow fee and the Zoning Board hearing was not held by Robbinsville Township Zoning Board to determined whether Complainant could keep her emotional support chickens on her property. </a:t>
            </a:r>
          </a:p>
        </p:txBody>
      </p:sp>
      <p:sp>
        <p:nvSpPr>
          <p:cNvPr id="4" name="Freeform: Shape 3">
            <a:extLst>
              <a:ext uri="{FF2B5EF4-FFF2-40B4-BE49-F238E27FC236}">
                <a16:creationId xmlns:a16="http://schemas.microsoft.com/office/drawing/2014/main" id="{E918C742-84E1-4108-B7A1-9897EE61C216}"/>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EB8EB25-A5BA-4CA6-BE2F-22C4050EAC7B}"/>
              </a:ext>
            </a:extLst>
          </p:cNvPr>
          <p:cNvSpPr/>
          <p:nvPr/>
        </p:nvSpPr>
        <p:spPr>
          <a:xfrm rot="1125525">
            <a:off x="11161328" y="135126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69E6BE0-C58E-4247-8A37-70F88FAE819E}"/>
              </a:ext>
            </a:extLst>
          </p:cNvPr>
          <p:cNvSpPr/>
          <p:nvPr/>
        </p:nvSpPr>
        <p:spPr>
          <a:xfrm rot="1125525">
            <a:off x="10913572" y="69824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85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EEB1-0F31-4032-AEC5-3EB030AE9BE2}"/>
              </a:ext>
            </a:extLst>
          </p:cNvPr>
          <p:cNvSpPr>
            <a:spLocks noGrp="1"/>
          </p:cNvSpPr>
          <p:nvPr>
            <p:ph type="title"/>
          </p:nvPr>
        </p:nvSpPr>
        <p:spPr/>
        <p:txBody>
          <a:bodyPr/>
          <a:lstStyle/>
          <a:p>
            <a:r>
              <a:rPr lang="en-US" dirty="0"/>
              <a:t>Reasonable Accommodation 	</a:t>
            </a:r>
          </a:p>
        </p:txBody>
      </p:sp>
      <p:sp>
        <p:nvSpPr>
          <p:cNvPr id="3" name="Content Placeholder 2">
            <a:extLst>
              <a:ext uri="{FF2B5EF4-FFF2-40B4-BE49-F238E27FC236}">
                <a16:creationId xmlns:a16="http://schemas.microsoft.com/office/drawing/2014/main" id="{CA415687-41AD-46A6-8882-AC4640DD3674}"/>
              </a:ext>
            </a:extLst>
          </p:cNvPr>
          <p:cNvSpPr>
            <a:spLocks noGrp="1"/>
          </p:cNvSpPr>
          <p:nvPr>
            <p:ph idx="1"/>
          </p:nvPr>
        </p:nvSpPr>
        <p:spPr>
          <a:xfrm>
            <a:off x="680321" y="2336872"/>
            <a:ext cx="10671620" cy="4175439"/>
          </a:xfrm>
        </p:spPr>
        <p:txBody>
          <a:bodyPr>
            <a:normAutofit/>
          </a:bodyPr>
          <a:lstStyle/>
          <a:p>
            <a:r>
              <a:rPr lang="en-US" dirty="0">
                <a:solidFill>
                  <a:schemeClr val="bg1"/>
                </a:solidFill>
              </a:rPr>
              <a:t>In order to establish a prima facie case of disability discrimination in violation of Sections 804(f)(3)(B) and 804(f)(2)(a) of the Act, the evidence must satisfy the following prima facie elements: </a:t>
            </a:r>
          </a:p>
          <a:p>
            <a:pPr lvl="1"/>
            <a:r>
              <a:rPr lang="en-US" dirty="0">
                <a:solidFill>
                  <a:schemeClr val="bg1"/>
                </a:solidFill>
              </a:rPr>
              <a:t>1. The Complainant is a person with a disability. </a:t>
            </a:r>
          </a:p>
          <a:p>
            <a:pPr lvl="1"/>
            <a:r>
              <a:rPr lang="en-US" dirty="0">
                <a:solidFill>
                  <a:schemeClr val="bg1"/>
                </a:solidFill>
              </a:rPr>
              <a:t>2. The Respondent knew or reasonably should have known that the 		 	 Complainant is a person with a disability. </a:t>
            </a:r>
          </a:p>
          <a:p>
            <a:pPr lvl="1"/>
            <a:r>
              <a:rPr lang="en-US" dirty="0">
                <a:solidFill>
                  <a:schemeClr val="bg1"/>
                </a:solidFill>
              </a:rPr>
              <a:t>3. The Complainant requested a reasonable accommodation in the rules, 	 	 	 policies, practices, or services of the Respondent.</a:t>
            </a:r>
          </a:p>
          <a:p>
            <a:pPr lvl="1"/>
            <a:r>
              <a:rPr lang="en-US" dirty="0">
                <a:solidFill>
                  <a:schemeClr val="bg1"/>
                </a:solidFill>
              </a:rPr>
              <a:t>4. The requested accommodation  may be necessary to afford the Complainant an 	 equal opportunity to use and enjoy the dwelling. </a:t>
            </a:r>
          </a:p>
          <a:p>
            <a:pPr lvl="1"/>
            <a:r>
              <a:rPr lang="en-US" dirty="0">
                <a:solidFill>
                  <a:schemeClr val="bg1"/>
                </a:solidFill>
              </a:rPr>
              <a:t>5. The Respondent refused the Complainant’s request to make such accommodation 	 or failed to respond or delayed responding to the request such that it amounted to 	 a denial. </a:t>
            </a:r>
          </a:p>
        </p:txBody>
      </p:sp>
      <p:sp>
        <p:nvSpPr>
          <p:cNvPr id="4" name="Freeform: Shape 3">
            <a:extLst>
              <a:ext uri="{FF2B5EF4-FFF2-40B4-BE49-F238E27FC236}">
                <a16:creationId xmlns:a16="http://schemas.microsoft.com/office/drawing/2014/main" id="{FFC391ED-3A03-40B0-8066-9E76E8C9169B}"/>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EA10B0CE-AAC5-4AA4-9BAC-57CCEDAEAD83}"/>
              </a:ext>
            </a:extLst>
          </p:cNvPr>
          <p:cNvSpPr/>
          <p:nvPr/>
        </p:nvSpPr>
        <p:spPr>
          <a:xfrm rot="1125525">
            <a:off x="11161329"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1234D80D-9C4B-4D7C-8E2F-ED42B86DD7BD}"/>
              </a:ext>
            </a:extLst>
          </p:cNvPr>
          <p:cNvSpPr/>
          <p:nvPr/>
        </p:nvSpPr>
        <p:spPr>
          <a:xfrm rot="1125525">
            <a:off x="10888738" y="66478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842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0F4B22B6-2D19-4164-A27C-92D04F19A97E}"/>
              </a:ext>
            </a:extLst>
          </p:cNvPr>
          <p:cNvSpPr/>
          <p:nvPr/>
        </p:nvSpPr>
        <p:spPr>
          <a:xfrm>
            <a:off x="6668429" y="4370376"/>
            <a:ext cx="1583474" cy="175074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D241B-5C28-4B80-B978-BDE98E369D4B}"/>
              </a:ext>
            </a:extLst>
          </p:cNvPr>
          <p:cNvSpPr>
            <a:spLocks noGrp="1"/>
          </p:cNvSpPr>
          <p:nvPr>
            <p:ph type="title"/>
          </p:nvPr>
        </p:nvSpPr>
        <p:spPr/>
        <p:txBody>
          <a:bodyPr/>
          <a:lstStyle/>
          <a:p>
            <a:r>
              <a:rPr lang="en-US" dirty="0"/>
              <a:t>Case Study—What happened???</a:t>
            </a:r>
          </a:p>
        </p:txBody>
      </p:sp>
      <p:sp>
        <p:nvSpPr>
          <p:cNvPr id="3" name="Content Placeholder 2">
            <a:extLst>
              <a:ext uri="{FF2B5EF4-FFF2-40B4-BE49-F238E27FC236}">
                <a16:creationId xmlns:a16="http://schemas.microsoft.com/office/drawing/2014/main" id="{6546E3EF-DC48-4955-8DAE-8977910FB372}"/>
              </a:ext>
            </a:extLst>
          </p:cNvPr>
          <p:cNvSpPr>
            <a:spLocks noGrp="1"/>
          </p:cNvSpPr>
          <p:nvPr>
            <p:ph idx="1"/>
          </p:nvPr>
        </p:nvSpPr>
        <p:spPr/>
        <p:txBody>
          <a:bodyPr/>
          <a:lstStyle/>
          <a:p>
            <a:r>
              <a:rPr lang="en-US" dirty="0">
                <a:solidFill>
                  <a:schemeClr val="bg1"/>
                </a:solidFill>
              </a:rPr>
              <a:t>The investigation determined that Respondents engaged in the interactive process b discussing how they could accommodate the Complainant. Respondents’ denial of some of Complainant requests regarding waiver of escrow fee and having a closed-door hearing were reasonable and did not result in a violation of 804(f)(3)(B) and 804(f)(2)(a) of the Act. </a:t>
            </a:r>
          </a:p>
        </p:txBody>
      </p:sp>
      <p:sp>
        <p:nvSpPr>
          <p:cNvPr id="4" name="Freeform: Shape 3">
            <a:extLst>
              <a:ext uri="{FF2B5EF4-FFF2-40B4-BE49-F238E27FC236}">
                <a16:creationId xmlns:a16="http://schemas.microsoft.com/office/drawing/2014/main" id="{8C825921-C250-49C5-80D2-4595ADF1FA17}"/>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CA97E55-8037-4E0C-B62C-BDCE01837A96}"/>
              </a:ext>
            </a:extLst>
          </p:cNvPr>
          <p:cNvSpPr/>
          <p:nvPr/>
        </p:nvSpPr>
        <p:spPr>
          <a:xfrm rot="1125525">
            <a:off x="11211000"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C774531-E088-4BC8-8C83-011A657A0F3E}"/>
              </a:ext>
            </a:extLst>
          </p:cNvPr>
          <p:cNvSpPr/>
          <p:nvPr/>
        </p:nvSpPr>
        <p:spPr>
          <a:xfrm rot="1125525">
            <a:off x="10991034"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321AC77A-F4C4-445F-8972-80BE22E687FF}"/>
              </a:ext>
            </a:extLst>
          </p:cNvPr>
          <p:cNvSpPr/>
          <p:nvPr/>
        </p:nvSpPr>
        <p:spPr>
          <a:xfrm>
            <a:off x="6774366" y="4509767"/>
            <a:ext cx="1371600" cy="1471960"/>
          </a:xfrm>
          <a:prstGeom prst="flowChartConnec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DB0B496-330E-4AD4-AABD-A82215C4D85E}"/>
              </a:ext>
            </a:extLst>
          </p:cNvPr>
          <p:cNvSpPr/>
          <p:nvPr/>
        </p:nvSpPr>
        <p:spPr>
          <a:xfrm>
            <a:off x="7850459" y="5709424"/>
            <a:ext cx="1030709" cy="1126274"/>
          </a:xfrm>
          <a:custGeom>
            <a:avLst/>
            <a:gdLst>
              <a:gd name="connsiteX0" fmla="*/ 0 w 1030709"/>
              <a:gd name="connsiteY0" fmla="*/ 323386 h 1126274"/>
              <a:gd name="connsiteX1" fmla="*/ 44604 w 1030709"/>
              <a:gd name="connsiteY1" fmla="*/ 379142 h 1126274"/>
              <a:gd name="connsiteX2" fmla="*/ 66907 w 1030709"/>
              <a:gd name="connsiteY2" fmla="*/ 401444 h 1126274"/>
              <a:gd name="connsiteX3" fmla="*/ 111512 w 1030709"/>
              <a:gd name="connsiteY3" fmla="*/ 468352 h 1126274"/>
              <a:gd name="connsiteX4" fmla="*/ 167268 w 1030709"/>
              <a:gd name="connsiteY4" fmla="*/ 524108 h 1126274"/>
              <a:gd name="connsiteX5" fmla="*/ 211873 w 1030709"/>
              <a:gd name="connsiteY5" fmla="*/ 579864 h 1126274"/>
              <a:gd name="connsiteX6" fmla="*/ 234175 w 1030709"/>
              <a:gd name="connsiteY6" fmla="*/ 646771 h 1126274"/>
              <a:gd name="connsiteX7" fmla="*/ 301082 w 1030709"/>
              <a:gd name="connsiteY7" fmla="*/ 735981 h 1126274"/>
              <a:gd name="connsiteX8" fmla="*/ 345687 w 1030709"/>
              <a:gd name="connsiteY8" fmla="*/ 791737 h 1126274"/>
              <a:gd name="connsiteX9" fmla="*/ 390292 w 1030709"/>
              <a:gd name="connsiteY9" fmla="*/ 847493 h 1126274"/>
              <a:gd name="connsiteX10" fmla="*/ 468351 w 1030709"/>
              <a:gd name="connsiteY10" fmla="*/ 936703 h 1126274"/>
              <a:gd name="connsiteX11" fmla="*/ 501804 w 1030709"/>
              <a:gd name="connsiteY11" fmla="*/ 959005 h 1126274"/>
              <a:gd name="connsiteX12" fmla="*/ 557561 w 1030709"/>
              <a:gd name="connsiteY12" fmla="*/ 992459 h 1126274"/>
              <a:gd name="connsiteX13" fmla="*/ 657921 w 1030709"/>
              <a:gd name="connsiteY13" fmla="*/ 1070517 h 1126274"/>
              <a:gd name="connsiteX14" fmla="*/ 691375 w 1030709"/>
              <a:gd name="connsiteY14" fmla="*/ 1092820 h 1126274"/>
              <a:gd name="connsiteX15" fmla="*/ 802887 w 1030709"/>
              <a:gd name="connsiteY15" fmla="*/ 1126274 h 1126274"/>
              <a:gd name="connsiteX16" fmla="*/ 947853 w 1030709"/>
              <a:gd name="connsiteY16" fmla="*/ 1115122 h 1126274"/>
              <a:gd name="connsiteX17" fmla="*/ 1014761 w 1030709"/>
              <a:gd name="connsiteY17" fmla="*/ 1037064 h 1126274"/>
              <a:gd name="connsiteX18" fmla="*/ 1014761 w 1030709"/>
              <a:gd name="connsiteY18" fmla="*/ 858644 h 1126274"/>
              <a:gd name="connsiteX19" fmla="*/ 992458 w 1030709"/>
              <a:gd name="connsiteY19" fmla="*/ 780586 h 1126274"/>
              <a:gd name="connsiteX20" fmla="*/ 970156 w 1030709"/>
              <a:gd name="connsiteY20" fmla="*/ 747132 h 1126274"/>
              <a:gd name="connsiteX21" fmla="*/ 959004 w 1030709"/>
              <a:gd name="connsiteY21" fmla="*/ 713678 h 1126274"/>
              <a:gd name="connsiteX22" fmla="*/ 925551 w 1030709"/>
              <a:gd name="connsiteY22" fmla="*/ 691376 h 1126274"/>
              <a:gd name="connsiteX23" fmla="*/ 869795 w 1030709"/>
              <a:gd name="connsiteY23" fmla="*/ 624469 h 1126274"/>
              <a:gd name="connsiteX24" fmla="*/ 825190 w 1030709"/>
              <a:gd name="connsiteY24" fmla="*/ 613317 h 1126274"/>
              <a:gd name="connsiteX25" fmla="*/ 769434 w 1030709"/>
              <a:gd name="connsiteY25" fmla="*/ 568713 h 1126274"/>
              <a:gd name="connsiteX26" fmla="*/ 747131 w 1030709"/>
              <a:gd name="connsiteY26" fmla="*/ 546410 h 1126274"/>
              <a:gd name="connsiteX27" fmla="*/ 669073 w 1030709"/>
              <a:gd name="connsiteY27" fmla="*/ 490654 h 1126274"/>
              <a:gd name="connsiteX28" fmla="*/ 613317 w 1030709"/>
              <a:gd name="connsiteY28" fmla="*/ 446049 h 1126274"/>
              <a:gd name="connsiteX29" fmla="*/ 591014 w 1030709"/>
              <a:gd name="connsiteY29" fmla="*/ 412596 h 1126274"/>
              <a:gd name="connsiteX30" fmla="*/ 546409 w 1030709"/>
              <a:gd name="connsiteY30" fmla="*/ 367991 h 1126274"/>
              <a:gd name="connsiteX31" fmla="*/ 524107 w 1030709"/>
              <a:gd name="connsiteY31" fmla="*/ 345688 h 1126274"/>
              <a:gd name="connsiteX32" fmla="*/ 468351 w 1030709"/>
              <a:gd name="connsiteY32" fmla="*/ 256478 h 1126274"/>
              <a:gd name="connsiteX33" fmla="*/ 446048 w 1030709"/>
              <a:gd name="connsiteY33" fmla="*/ 223025 h 1126274"/>
              <a:gd name="connsiteX34" fmla="*/ 423746 w 1030709"/>
              <a:gd name="connsiteY34" fmla="*/ 200722 h 1126274"/>
              <a:gd name="connsiteX35" fmla="*/ 379141 w 1030709"/>
              <a:gd name="connsiteY35" fmla="*/ 133815 h 1126274"/>
              <a:gd name="connsiteX36" fmla="*/ 356839 w 1030709"/>
              <a:gd name="connsiteY36" fmla="*/ 100361 h 1126274"/>
              <a:gd name="connsiteX37" fmla="*/ 334536 w 1030709"/>
              <a:gd name="connsiteY37" fmla="*/ 78059 h 1126274"/>
              <a:gd name="connsiteX38" fmla="*/ 312234 w 1030709"/>
              <a:gd name="connsiteY38" fmla="*/ 44605 h 1126274"/>
              <a:gd name="connsiteX39" fmla="*/ 289931 w 1030709"/>
              <a:gd name="connsiteY39" fmla="*/ 0 h 112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0709" h="1126274">
                <a:moveTo>
                  <a:pt x="0" y="323386"/>
                </a:moveTo>
                <a:cubicBezTo>
                  <a:pt x="14868" y="341971"/>
                  <a:pt x="29115" y="361071"/>
                  <a:pt x="44604" y="379142"/>
                </a:cubicBezTo>
                <a:cubicBezTo>
                  <a:pt x="51446" y="387124"/>
                  <a:pt x="60599" y="393033"/>
                  <a:pt x="66907" y="401444"/>
                </a:cubicBezTo>
                <a:cubicBezTo>
                  <a:pt x="82990" y="422887"/>
                  <a:pt x="92558" y="449398"/>
                  <a:pt x="111512" y="468352"/>
                </a:cubicBezTo>
                <a:cubicBezTo>
                  <a:pt x="130097" y="486937"/>
                  <a:pt x="152688" y="502239"/>
                  <a:pt x="167268" y="524108"/>
                </a:cubicBezTo>
                <a:cubicBezTo>
                  <a:pt x="195402" y="566309"/>
                  <a:pt x="180093" y="548084"/>
                  <a:pt x="211873" y="579864"/>
                </a:cubicBezTo>
                <a:cubicBezTo>
                  <a:pt x="219307" y="602166"/>
                  <a:pt x="221135" y="627211"/>
                  <a:pt x="234175" y="646771"/>
                </a:cubicBezTo>
                <a:cubicBezTo>
                  <a:pt x="284612" y="722426"/>
                  <a:pt x="259827" y="694724"/>
                  <a:pt x="301082" y="735981"/>
                </a:cubicBezTo>
                <a:cubicBezTo>
                  <a:pt x="329113" y="820070"/>
                  <a:pt x="288041" y="719680"/>
                  <a:pt x="345687" y="791737"/>
                </a:cubicBezTo>
                <a:cubicBezTo>
                  <a:pt x="407244" y="868683"/>
                  <a:pt x="294422" y="783580"/>
                  <a:pt x="390292" y="847493"/>
                </a:cubicBezTo>
                <a:cubicBezTo>
                  <a:pt x="413869" y="882858"/>
                  <a:pt x="429212" y="910610"/>
                  <a:pt x="468351" y="936703"/>
                </a:cubicBezTo>
                <a:cubicBezTo>
                  <a:pt x="479502" y="944137"/>
                  <a:pt x="491339" y="950633"/>
                  <a:pt x="501804" y="959005"/>
                </a:cubicBezTo>
                <a:cubicBezTo>
                  <a:pt x="545539" y="993993"/>
                  <a:pt x="499464" y="973094"/>
                  <a:pt x="557561" y="992459"/>
                </a:cubicBezTo>
                <a:cubicBezTo>
                  <a:pt x="609968" y="1044867"/>
                  <a:pt x="577891" y="1017164"/>
                  <a:pt x="657921" y="1070517"/>
                </a:cubicBezTo>
                <a:cubicBezTo>
                  <a:pt x="669072" y="1077951"/>
                  <a:pt x="678660" y="1088582"/>
                  <a:pt x="691375" y="1092820"/>
                </a:cubicBezTo>
                <a:cubicBezTo>
                  <a:pt x="772822" y="1119968"/>
                  <a:pt x="735475" y="1109420"/>
                  <a:pt x="802887" y="1126274"/>
                </a:cubicBezTo>
                <a:cubicBezTo>
                  <a:pt x="851209" y="1122557"/>
                  <a:pt x="901358" y="1128797"/>
                  <a:pt x="947853" y="1115122"/>
                </a:cubicBezTo>
                <a:cubicBezTo>
                  <a:pt x="970275" y="1108527"/>
                  <a:pt x="1000973" y="1057746"/>
                  <a:pt x="1014761" y="1037064"/>
                </a:cubicBezTo>
                <a:cubicBezTo>
                  <a:pt x="1040094" y="961064"/>
                  <a:pt x="1031530" y="1001179"/>
                  <a:pt x="1014761" y="858644"/>
                </a:cubicBezTo>
                <a:cubicBezTo>
                  <a:pt x="1013662" y="849302"/>
                  <a:pt x="998559" y="792788"/>
                  <a:pt x="992458" y="780586"/>
                </a:cubicBezTo>
                <a:cubicBezTo>
                  <a:pt x="986464" y="768599"/>
                  <a:pt x="976150" y="759119"/>
                  <a:pt x="970156" y="747132"/>
                </a:cubicBezTo>
                <a:cubicBezTo>
                  <a:pt x="964899" y="736618"/>
                  <a:pt x="966347" y="722857"/>
                  <a:pt x="959004" y="713678"/>
                </a:cubicBezTo>
                <a:cubicBezTo>
                  <a:pt x="950632" y="703213"/>
                  <a:pt x="936702" y="698810"/>
                  <a:pt x="925551" y="691376"/>
                </a:cubicBezTo>
                <a:cubicBezTo>
                  <a:pt x="911340" y="670059"/>
                  <a:pt x="892911" y="637678"/>
                  <a:pt x="869795" y="624469"/>
                </a:cubicBezTo>
                <a:cubicBezTo>
                  <a:pt x="856488" y="616865"/>
                  <a:pt x="840058" y="617034"/>
                  <a:pt x="825190" y="613317"/>
                </a:cubicBezTo>
                <a:cubicBezTo>
                  <a:pt x="771334" y="559463"/>
                  <a:pt x="839776" y="624987"/>
                  <a:pt x="769434" y="568713"/>
                </a:cubicBezTo>
                <a:cubicBezTo>
                  <a:pt x="761224" y="562145"/>
                  <a:pt x="755208" y="553141"/>
                  <a:pt x="747131" y="546410"/>
                </a:cubicBezTo>
                <a:cubicBezTo>
                  <a:pt x="719467" y="523356"/>
                  <a:pt x="698043" y="509967"/>
                  <a:pt x="669073" y="490654"/>
                </a:cubicBezTo>
                <a:cubicBezTo>
                  <a:pt x="605157" y="394781"/>
                  <a:pt x="690262" y="507604"/>
                  <a:pt x="613317" y="446049"/>
                </a:cubicBezTo>
                <a:cubicBezTo>
                  <a:pt x="602852" y="437677"/>
                  <a:pt x="599736" y="422771"/>
                  <a:pt x="591014" y="412596"/>
                </a:cubicBezTo>
                <a:cubicBezTo>
                  <a:pt x="577330" y="396631"/>
                  <a:pt x="561277" y="382859"/>
                  <a:pt x="546409" y="367991"/>
                </a:cubicBezTo>
                <a:cubicBezTo>
                  <a:pt x="538975" y="360557"/>
                  <a:pt x="528809" y="355092"/>
                  <a:pt x="524107" y="345688"/>
                </a:cubicBezTo>
                <a:cubicBezTo>
                  <a:pt x="489179" y="275833"/>
                  <a:pt x="516601" y="324027"/>
                  <a:pt x="468351" y="256478"/>
                </a:cubicBezTo>
                <a:cubicBezTo>
                  <a:pt x="460561" y="245572"/>
                  <a:pt x="454420" y="233490"/>
                  <a:pt x="446048" y="223025"/>
                </a:cubicBezTo>
                <a:cubicBezTo>
                  <a:pt x="439480" y="214815"/>
                  <a:pt x="430054" y="209133"/>
                  <a:pt x="423746" y="200722"/>
                </a:cubicBezTo>
                <a:cubicBezTo>
                  <a:pt x="407664" y="179279"/>
                  <a:pt x="394009" y="156117"/>
                  <a:pt x="379141" y="133815"/>
                </a:cubicBezTo>
                <a:cubicBezTo>
                  <a:pt x="371707" y="122664"/>
                  <a:pt x="366316" y="109838"/>
                  <a:pt x="356839" y="100361"/>
                </a:cubicBezTo>
                <a:cubicBezTo>
                  <a:pt x="349405" y="92927"/>
                  <a:pt x="341104" y="86269"/>
                  <a:pt x="334536" y="78059"/>
                </a:cubicBezTo>
                <a:cubicBezTo>
                  <a:pt x="326164" y="67594"/>
                  <a:pt x="318228" y="56592"/>
                  <a:pt x="312234" y="44605"/>
                </a:cubicBezTo>
                <a:cubicBezTo>
                  <a:pt x="286607" y="-6649"/>
                  <a:pt x="315124" y="25195"/>
                  <a:pt x="289931" y="0"/>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26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C7A2-BBDE-441C-8916-DE9A6C78A741}"/>
              </a:ext>
            </a:extLst>
          </p:cNvPr>
          <p:cNvSpPr>
            <a:spLocks noGrp="1"/>
          </p:cNvSpPr>
          <p:nvPr>
            <p:ph type="title"/>
          </p:nvPr>
        </p:nvSpPr>
        <p:spPr/>
        <p:txBody>
          <a:bodyPr/>
          <a:lstStyle/>
          <a:p>
            <a:r>
              <a:rPr lang="en-US" dirty="0"/>
              <a:t>An Assistance Animal’s Job &amp; Evaluating a Request for an Assistance Animal </a:t>
            </a:r>
          </a:p>
        </p:txBody>
      </p:sp>
      <p:sp>
        <p:nvSpPr>
          <p:cNvPr id="3" name="Content Placeholder 2">
            <a:extLst>
              <a:ext uri="{FF2B5EF4-FFF2-40B4-BE49-F238E27FC236}">
                <a16:creationId xmlns:a16="http://schemas.microsoft.com/office/drawing/2014/main" id="{C31A04CF-A5E4-4DDE-A58D-43C8E21703DB}"/>
              </a:ext>
            </a:extLst>
          </p:cNvPr>
          <p:cNvSpPr>
            <a:spLocks noGrp="1"/>
          </p:cNvSpPr>
          <p:nvPr>
            <p:ph idx="1"/>
          </p:nvPr>
        </p:nvSpPr>
        <p:spPr/>
        <p:txBody>
          <a:bodyPr/>
          <a:lstStyle/>
          <a:p>
            <a:r>
              <a:rPr lang="en-US" dirty="0">
                <a:solidFill>
                  <a:schemeClr val="bg1"/>
                </a:solidFill>
              </a:rPr>
              <a:t>Assistance animals perform many disability-related functions, including but not limited to, guiding individuals who are blind or have low vision, alerting individuals who are deaf or hard of hearing to sounds, providing protection or rescue assistance, pulling a wheelchair, fetching items, alerting persons to impeding seizures, or providing emotional support persons with disabilities who have a disability-related need for such support. </a:t>
            </a:r>
          </a:p>
          <a:p>
            <a:r>
              <a:rPr lang="en-US" dirty="0">
                <a:solidFill>
                  <a:schemeClr val="bg1"/>
                </a:solidFill>
              </a:rPr>
              <a:t>For purposes of reasonable accommodation requests, neither the Fair Housing Act nor Section 504 requires an assistance animal to be individually trained or certified. </a:t>
            </a:r>
          </a:p>
        </p:txBody>
      </p:sp>
      <p:sp>
        <p:nvSpPr>
          <p:cNvPr id="4" name="Freeform: Shape 3">
            <a:extLst>
              <a:ext uri="{FF2B5EF4-FFF2-40B4-BE49-F238E27FC236}">
                <a16:creationId xmlns:a16="http://schemas.microsoft.com/office/drawing/2014/main" id="{51642C17-F6A8-4CF0-B8C7-02FA6CBFCD28}"/>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157E1EB-4850-48C1-8C93-E36CB2A2ACAF}"/>
              </a:ext>
            </a:extLst>
          </p:cNvPr>
          <p:cNvSpPr/>
          <p:nvPr/>
        </p:nvSpPr>
        <p:spPr>
          <a:xfrm rot="1125525">
            <a:off x="11211000"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CB86D8F-C475-420B-A8AC-E11AB6CDE80C}"/>
              </a:ext>
            </a:extLst>
          </p:cNvPr>
          <p:cNvSpPr/>
          <p:nvPr/>
        </p:nvSpPr>
        <p:spPr>
          <a:xfrm rot="1125525">
            <a:off x="10913571"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49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E59C-CEE7-4A0E-84D7-8042824DAF81}"/>
              </a:ext>
            </a:extLst>
          </p:cNvPr>
          <p:cNvSpPr>
            <a:spLocks noGrp="1"/>
          </p:cNvSpPr>
          <p:nvPr>
            <p:ph type="title"/>
          </p:nvPr>
        </p:nvSpPr>
        <p:spPr>
          <a:xfrm>
            <a:off x="122665" y="775531"/>
            <a:ext cx="10294182" cy="1080938"/>
          </a:xfrm>
        </p:spPr>
        <p:txBody>
          <a:bodyPr/>
          <a:lstStyle/>
          <a:p>
            <a:r>
              <a:rPr lang="en-US" dirty="0"/>
              <a:t>How to Register for an Emotional Support Animal </a:t>
            </a:r>
          </a:p>
        </p:txBody>
      </p:sp>
      <p:sp>
        <p:nvSpPr>
          <p:cNvPr id="3" name="Content Placeholder 2">
            <a:extLst>
              <a:ext uri="{FF2B5EF4-FFF2-40B4-BE49-F238E27FC236}">
                <a16:creationId xmlns:a16="http://schemas.microsoft.com/office/drawing/2014/main" id="{53DBAA42-E625-4E5F-9B73-7046F11A0CFB}"/>
              </a:ext>
            </a:extLst>
          </p:cNvPr>
          <p:cNvSpPr>
            <a:spLocks noGrp="1"/>
          </p:cNvSpPr>
          <p:nvPr>
            <p:ph idx="1"/>
          </p:nvPr>
        </p:nvSpPr>
        <p:spPr>
          <a:xfrm>
            <a:off x="680321" y="2336873"/>
            <a:ext cx="11073064" cy="4443068"/>
          </a:xfrm>
        </p:spPr>
        <p:txBody>
          <a:bodyPr>
            <a:normAutofit fontScale="92500" lnSpcReduction="10000"/>
          </a:bodyPr>
          <a:lstStyle/>
          <a:p>
            <a:r>
              <a:rPr lang="en-US" dirty="0">
                <a:solidFill>
                  <a:schemeClr val="bg1"/>
                </a:solidFill>
              </a:rPr>
              <a:t>Which Emotional Support Animal Letter is right for you? </a:t>
            </a:r>
          </a:p>
          <a:p>
            <a:pPr lvl="1"/>
            <a:r>
              <a:rPr lang="en-US" dirty="0">
                <a:solidFill>
                  <a:schemeClr val="bg1"/>
                </a:solidFill>
              </a:rPr>
              <a:t>Travel, Housing, or Both? </a:t>
            </a:r>
          </a:p>
          <a:p>
            <a:r>
              <a:rPr lang="en-US" dirty="0">
                <a:solidFill>
                  <a:schemeClr val="bg1"/>
                </a:solidFill>
              </a:rPr>
              <a:t>Purchase the Emotional Support Animal Letter from esaregistration.org/</a:t>
            </a:r>
            <a:r>
              <a:rPr lang="en-US" dirty="0" err="1">
                <a:solidFill>
                  <a:schemeClr val="bg1"/>
                </a:solidFill>
              </a:rPr>
              <a:t>esa</a:t>
            </a:r>
            <a:r>
              <a:rPr lang="en-US" dirty="0">
                <a:solidFill>
                  <a:schemeClr val="bg1"/>
                </a:solidFill>
              </a:rPr>
              <a:t>-evaluation/</a:t>
            </a:r>
          </a:p>
          <a:p>
            <a:r>
              <a:rPr lang="en-US" dirty="0">
                <a:solidFill>
                  <a:schemeClr val="bg1"/>
                </a:solidFill>
              </a:rPr>
              <a:t>Fill out the online therapy assessment for the therapist to review. </a:t>
            </a:r>
          </a:p>
          <a:p>
            <a:r>
              <a:rPr lang="en-US" dirty="0">
                <a:solidFill>
                  <a:schemeClr val="bg1"/>
                </a:solidFill>
              </a:rPr>
              <a:t>Schedule an appointment with the therapist after submitting the assessment. </a:t>
            </a:r>
          </a:p>
          <a:p>
            <a:r>
              <a:rPr lang="en-US" dirty="0">
                <a:solidFill>
                  <a:schemeClr val="bg1"/>
                </a:solidFill>
              </a:rPr>
              <a:t>Sign into your video conference with your therapist on your appointment date. </a:t>
            </a:r>
          </a:p>
          <a:p>
            <a:r>
              <a:rPr lang="en-US" dirty="0">
                <a:solidFill>
                  <a:schemeClr val="bg1"/>
                </a:solidFill>
              </a:rPr>
              <a:t>If determined that you qualify and your animal provides therapeutic value then you will receive your emotional support animal letter. </a:t>
            </a:r>
          </a:p>
          <a:p>
            <a:r>
              <a:rPr lang="en-US" dirty="0">
                <a:solidFill>
                  <a:schemeClr val="bg1"/>
                </a:solidFill>
              </a:rPr>
              <a:t>Register your emotional support animal online at https://www.esaregistration.org/login-signup/</a:t>
            </a:r>
          </a:p>
          <a:p>
            <a:pPr lvl="1"/>
            <a:r>
              <a:rPr lang="en-US" dirty="0">
                <a:solidFill>
                  <a:schemeClr val="bg1"/>
                </a:solidFill>
              </a:rPr>
              <a:t>Enter your name, email address, animal’s name and species, and provide your animal’s photo. </a:t>
            </a:r>
          </a:p>
          <a:p>
            <a:pPr marL="457200" lvl="1" indent="0">
              <a:buNone/>
            </a:pPr>
            <a:endParaRPr lang="en-US" dirty="0"/>
          </a:p>
          <a:p>
            <a:endParaRPr lang="en-US" dirty="0"/>
          </a:p>
        </p:txBody>
      </p:sp>
      <p:sp>
        <p:nvSpPr>
          <p:cNvPr id="4" name="Freeform: Shape 3">
            <a:extLst>
              <a:ext uri="{FF2B5EF4-FFF2-40B4-BE49-F238E27FC236}">
                <a16:creationId xmlns:a16="http://schemas.microsoft.com/office/drawing/2014/main" id="{EACF6961-7870-40F0-80BC-38C836B2171C}"/>
              </a:ext>
            </a:extLst>
          </p:cNvPr>
          <p:cNvSpPr/>
          <p:nvPr/>
        </p:nvSpPr>
        <p:spPr>
          <a:xfrm rot="1125525">
            <a:off x="10761112" y="126364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E750AD5-771D-40FC-8009-73F7B0BEC1AF}"/>
              </a:ext>
            </a:extLst>
          </p:cNvPr>
          <p:cNvSpPr/>
          <p:nvPr/>
        </p:nvSpPr>
        <p:spPr>
          <a:xfrm rot="1125525">
            <a:off x="11232740" y="117864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7932D7F-7AE8-4DCF-836C-9F06FBCC228B}"/>
              </a:ext>
            </a:extLst>
          </p:cNvPr>
          <p:cNvSpPr/>
          <p:nvPr/>
        </p:nvSpPr>
        <p:spPr>
          <a:xfrm rot="1125525">
            <a:off x="10935313" y="68160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28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97F1-FCB2-4BC7-843B-C3AB214C79DE}"/>
              </a:ext>
            </a:extLst>
          </p:cNvPr>
          <p:cNvSpPr>
            <a:spLocks noGrp="1"/>
          </p:cNvSpPr>
          <p:nvPr>
            <p:ph type="title"/>
          </p:nvPr>
        </p:nvSpPr>
        <p:spPr/>
        <p:txBody>
          <a:bodyPr/>
          <a:lstStyle/>
          <a:p>
            <a:r>
              <a:rPr lang="en-US" dirty="0"/>
              <a:t>Kits for Emotional Support Animals </a:t>
            </a:r>
          </a:p>
        </p:txBody>
      </p:sp>
      <p:pic>
        <p:nvPicPr>
          <p:cNvPr id="4" name="Content Placeholder 3">
            <a:extLst>
              <a:ext uri="{FF2B5EF4-FFF2-40B4-BE49-F238E27FC236}">
                <a16:creationId xmlns:a16="http://schemas.microsoft.com/office/drawing/2014/main" id="{A5AF2311-A76C-4D1F-A04C-903A7A1C8BF5}"/>
              </a:ext>
            </a:extLst>
          </p:cNvPr>
          <p:cNvPicPr>
            <a:picLocks noGrp="1" noChangeAspect="1"/>
          </p:cNvPicPr>
          <p:nvPr>
            <p:ph idx="1"/>
          </p:nvPr>
        </p:nvPicPr>
        <p:blipFill>
          <a:blip r:embed="rId2"/>
          <a:stretch>
            <a:fillRect/>
          </a:stretch>
        </p:blipFill>
        <p:spPr>
          <a:xfrm>
            <a:off x="2297152" y="2147572"/>
            <a:ext cx="7106124" cy="4245292"/>
          </a:xfrm>
          <a:prstGeom prst="rect">
            <a:avLst/>
          </a:prstGeom>
        </p:spPr>
      </p:pic>
      <p:sp>
        <p:nvSpPr>
          <p:cNvPr id="5" name="Freeform: Shape 4">
            <a:extLst>
              <a:ext uri="{FF2B5EF4-FFF2-40B4-BE49-F238E27FC236}">
                <a16:creationId xmlns:a16="http://schemas.microsoft.com/office/drawing/2014/main" id="{278CD591-6A93-4C12-9EF9-0AA9031ED147}"/>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95533BA-99F6-4993-A4C6-D1C47130ED94}"/>
              </a:ext>
            </a:extLst>
          </p:cNvPr>
          <p:cNvSpPr/>
          <p:nvPr/>
        </p:nvSpPr>
        <p:spPr>
          <a:xfrm rot="1125525">
            <a:off x="11211000"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65D273C2-5897-4F5B-8F5E-262F9E92292E}"/>
              </a:ext>
            </a:extLst>
          </p:cNvPr>
          <p:cNvSpPr/>
          <p:nvPr/>
        </p:nvSpPr>
        <p:spPr>
          <a:xfrm rot="1125525">
            <a:off x="10863902" y="70087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54F1CA-6015-465D-AF32-DCA142D1E4DE}"/>
              </a:ext>
            </a:extLst>
          </p:cNvPr>
          <p:cNvSpPr txBox="1"/>
          <p:nvPr/>
        </p:nvSpPr>
        <p:spPr>
          <a:xfrm>
            <a:off x="557562" y="2505670"/>
            <a:ext cx="1739590" cy="923330"/>
          </a:xfrm>
          <a:prstGeom prst="rect">
            <a:avLst/>
          </a:prstGeom>
          <a:noFill/>
        </p:spPr>
        <p:txBody>
          <a:bodyPr wrap="square" rtlCol="0">
            <a:spAutoFit/>
          </a:bodyPr>
          <a:lstStyle/>
          <a:p>
            <a:r>
              <a:rPr lang="en-US" dirty="0">
                <a:solidFill>
                  <a:schemeClr val="bg1"/>
                </a:solidFill>
              </a:rPr>
              <a:t>Pictures of the Kits the ESA Website Offers</a:t>
            </a:r>
          </a:p>
        </p:txBody>
      </p:sp>
    </p:spTree>
    <p:extLst>
      <p:ext uri="{BB962C8B-B14F-4D97-AF65-F5344CB8AC3E}">
        <p14:creationId xmlns:p14="http://schemas.microsoft.com/office/powerpoint/2010/main" val="129928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1595-60C4-4ADB-A7AD-AC1823D55DF0}"/>
              </a:ext>
            </a:extLst>
          </p:cNvPr>
          <p:cNvSpPr>
            <a:spLocks noGrp="1"/>
          </p:cNvSpPr>
          <p:nvPr>
            <p:ph type="title"/>
          </p:nvPr>
        </p:nvSpPr>
        <p:spPr/>
        <p:txBody>
          <a:bodyPr>
            <a:normAutofit fontScale="90000"/>
          </a:bodyPr>
          <a:lstStyle/>
          <a:p>
            <a:r>
              <a:rPr lang="en-US" dirty="0"/>
              <a:t>Not sure you want to commit to a specific animal well have no fear ... Rent a Chicken is here!</a:t>
            </a:r>
          </a:p>
        </p:txBody>
      </p:sp>
      <p:sp>
        <p:nvSpPr>
          <p:cNvPr id="3" name="Content Placeholder 2">
            <a:extLst>
              <a:ext uri="{FF2B5EF4-FFF2-40B4-BE49-F238E27FC236}">
                <a16:creationId xmlns:a16="http://schemas.microsoft.com/office/drawing/2014/main" id="{51BEFDD0-0F71-4F44-96FC-C4B824D07731}"/>
              </a:ext>
            </a:extLst>
          </p:cNvPr>
          <p:cNvSpPr>
            <a:spLocks noGrp="1"/>
          </p:cNvSpPr>
          <p:nvPr>
            <p:ph idx="1"/>
          </p:nvPr>
        </p:nvSpPr>
        <p:spPr>
          <a:xfrm>
            <a:off x="680322" y="2336872"/>
            <a:ext cx="7103230" cy="4041625"/>
          </a:xfrm>
        </p:spPr>
        <p:txBody>
          <a:bodyPr>
            <a:normAutofit fontScale="92500" lnSpcReduction="10000"/>
          </a:bodyPr>
          <a:lstStyle/>
          <a:p>
            <a:r>
              <a:rPr lang="en-US" dirty="0">
                <a:solidFill>
                  <a:schemeClr val="bg1"/>
                </a:solidFill>
              </a:rPr>
              <a:t>Just visit rentthechicken.com </a:t>
            </a:r>
          </a:p>
          <a:p>
            <a:r>
              <a:rPr lang="en-US" dirty="0">
                <a:solidFill>
                  <a:schemeClr val="bg1"/>
                </a:solidFill>
              </a:rPr>
              <a:t>Rent the Chicken is a service based in western Pennsylvania and has affiliates in several states. This service allows you to rent hens for 6 months or year-round. </a:t>
            </a:r>
          </a:p>
          <a:p>
            <a:r>
              <a:rPr lang="en-US" dirty="0">
                <a:solidFill>
                  <a:schemeClr val="bg1"/>
                </a:solidFill>
              </a:rPr>
              <a:t>The rental includes all of the supplies necessary to keeps your chickens happy. Supplies include portable chicken coop, two to four laying hens, 100-200 </a:t>
            </a:r>
            <a:r>
              <a:rPr lang="en-US" dirty="0" err="1">
                <a:solidFill>
                  <a:schemeClr val="bg1"/>
                </a:solidFill>
              </a:rPr>
              <a:t>lbs</a:t>
            </a:r>
            <a:r>
              <a:rPr lang="en-US" dirty="0">
                <a:solidFill>
                  <a:schemeClr val="bg1"/>
                </a:solidFill>
              </a:rPr>
              <a:t> of feed, food &amp; water dishes, a chicken keeping book, and instructions on how to keep your chickens happy. </a:t>
            </a:r>
          </a:p>
          <a:p>
            <a:r>
              <a:rPr lang="en-US" dirty="0">
                <a:solidFill>
                  <a:schemeClr val="bg1"/>
                </a:solidFill>
              </a:rPr>
              <a:t>And if you get attached to your chicken, you can adopt your hen after the rental period expires. </a:t>
            </a:r>
          </a:p>
        </p:txBody>
      </p:sp>
      <p:sp>
        <p:nvSpPr>
          <p:cNvPr id="4" name="Freeform: Shape 3">
            <a:extLst>
              <a:ext uri="{FF2B5EF4-FFF2-40B4-BE49-F238E27FC236}">
                <a16:creationId xmlns:a16="http://schemas.microsoft.com/office/drawing/2014/main" id="{FB650236-3EAF-4BB3-A84F-33DD826340C3}"/>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55F6C3C-F403-4265-9B0D-8B654104A3F4}"/>
              </a:ext>
            </a:extLst>
          </p:cNvPr>
          <p:cNvSpPr/>
          <p:nvPr/>
        </p:nvSpPr>
        <p:spPr>
          <a:xfrm rot="1125525">
            <a:off x="11077351" y="1118678"/>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4C2C23A-87CD-4D4B-AAD8-5CD5454324F6}"/>
              </a:ext>
            </a:extLst>
          </p:cNvPr>
          <p:cNvSpPr/>
          <p:nvPr/>
        </p:nvSpPr>
        <p:spPr>
          <a:xfrm rot="1125525">
            <a:off x="10863900" y="62636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751C32-CF4F-4EF8-B31F-782CB7DB3B6B}"/>
              </a:ext>
            </a:extLst>
          </p:cNvPr>
          <p:cNvSpPr txBox="1"/>
          <p:nvPr/>
        </p:nvSpPr>
        <p:spPr>
          <a:xfrm>
            <a:off x="9224050" y="2286952"/>
            <a:ext cx="2635774" cy="923330"/>
          </a:xfrm>
          <a:prstGeom prst="rect">
            <a:avLst/>
          </a:prstGeom>
          <a:noFill/>
        </p:spPr>
        <p:txBody>
          <a:bodyPr wrap="square" rtlCol="0">
            <a:spAutoFit/>
          </a:bodyPr>
          <a:lstStyle/>
          <a:p>
            <a:r>
              <a:rPr lang="en-US" dirty="0">
                <a:solidFill>
                  <a:schemeClr val="bg1"/>
                </a:solidFill>
              </a:rPr>
              <a:t>Picture of the Portable Chicken Coop Rent the Chicken Supplies</a:t>
            </a:r>
          </a:p>
        </p:txBody>
      </p:sp>
      <p:pic>
        <p:nvPicPr>
          <p:cNvPr id="10" name="Picture 9">
            <a:extLst>
              <a:ext uri="{FF2B5EF4-FFF2-40B4-BE49-F238E27FC236}">
                <a16:creationId xmlns:a16="http://schemas.microsoft.com/office/drawing/2014/main" id="{68FB6AA2-D210-44A0-9CE1-70389427BD13}"/>
              </a:ext>
            </a:extLst>
          </p:cNvPr>
          <p:cNvPicPr>
            <a:picLocks noChangeAspect="1"/>
          </p:cNvPicPr>
          <p:nvPr/>
        </p:nvPicPr>
        <p:blipFill>
          <a:blip r:embed="rId2"/>
          <a:stretch>
            <a:fillRect/>
          </a:stretch>
        </p:blipFill>
        <p:spPr>
          <a:xfrm>
            <a:off x="9079672" y="3210282"/>
            <a:ext cx="2924529" cy="3295343"/>
          </a:xfrm>
          <a:prstGeom prst="rect">
            <a:avLst/>
          </a:prstGeom>
        </p:spPr>
      </p:pic>
    </p:spTree>
    <p:extLst>
      <p:ext uri="{BB962C8B-B14F-4D97-AF65-F5344CB8AC3E}">
        <p14:creationId xmlns:p14="http://schemas.microsoft.com/office/powerpoint/2010/main" val="1254206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33128-03BC-4EFD-8D9D-C5373076B20B}"/>
              </a:ext>
            </a:extLst>
          </p:cNvPr>
          <p:cNvSpPr>
            <a:spLocks noGrp="1"/>
          </p:cNvSpPr>
          <p:nvPr>
            <p:ph type="ctrTitle"/>
          </p:nvPr>
        </p:nvSpPr>
        <p:spPr>
          <a:xfrm>
            <a:off x="111511" y="2788369"/>
            <a:ext cx="4594304" cy="1117687"/>
          </a:xfrm>
        </p:spPr>
        <p:txBody>
          <a:bodyPr/>
          <a:lstStyle/>
          <a:p>
            <a:r>
              <a:rPr lang="en-US" sz="6000" dirty="0"/>
              <a:t>THE END </a:t>
            </a:r>
          </a:p>
        </p:txBody>
      </p:sp>
      <p:sp>
        <p:nvSpPr>
          <p:cNvPr id="5" name="Subtitle 4">
            <a:extLst>
              <a:ext uri="{FF2B5EF4-FFF2-40B4-BE49-F238E27FC236}">
                <a16:creationId xmlns:a16="http://schemas.microsoft.com/office/drawing/2014/main" id="{5561C997-0269-4924-AF29-13AC3EC0FC66}"/>
              </a:ext>
            </a:extLst>
          </p:cNvPr>
          <p:cNvSpPr>
            <a:spLocks noGrp="1"/>
          </p:cNvSpPr>
          <p:nvPr>
            <p:ph type="subTitle" idx="1"/>
          </p:nvPr>
        </p:nvSpPr>
        <p:spPr>
          <a:xfrm>
            <a:off x="607349" y="4962751"/>
            <a:ext cx="3880624" cy="1117687"/>
          </a:xfrm>
        </p:spPr>
        <p:txBody>
          <a:bodyPr>
            <a:normAutofit/>
          </a:bodyPr>
          <a:lstStyle/>
          <a:p>
            <a:r>
              <a:rPr lang="en-US" dirty="0">
                <a:solidFill>
                  <a:schemeClr val="bg1"/>
                </a:solidFill>
              </a:rPr>
              <a:t>Special thanks to Roger Fort and Ashley Guadagno for helping me put together this PowerPoint!</a:t>
            </a:r>
          </a:p>
        </p:txBody>
      </p:sp>
      <p:sp>
        <p:nvSpPr>
          <p:cNvPr id="6" name="Freeform: Shape 5">
            <a:extLst>
              <a:ext uri="{FF2B5EF4-FFF2-40B4-BE49-F238E27FC236}">
                <a16:creationId xmlns:a16="http://schemas.microsoft.com/office/drawing/2014/main" id="{FE254A9D-EDAA-4B7F-82CD-67912C7714EC}"/>
              </a:ext>
            </a:extLst>
          </p:cNvPr>
          <p:cNvSpPr/>
          <p:nvPr/>
        </p:nvSpPr>
        <p:spPr>
          <a:xfrm rot="1125525">
            <a:off x="10200019" y="284593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200A589B-C4EA-41A8-B796-18740A369D90}"/>
              </a:ext>
            </a:extLst>
          </p:cNvPr>
          <p:cNvSpPr/>
          <p:nvPr/>
        </p:nvSpPr>
        <p:spPr>
          <a:xfrm rot="1125525">
            <a:off x="9598486" y="297563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3D727CF6-C73C-490D-9206-BECB3C47F2DE}"/>
              </a:ext>
            </a:extLst>
          </p:cNvPr>
          <p:cNvSpPr/>
          <p:nvPr/>
        </p:nvSpPr>
        <p:spPr>
          <a:xfrm rot="1125525">
            <a:off x="9899252" y="3469632"/>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5168348-0733-4443-A23B-B5D209A395F5}"/>
              </a:ext>
            </a:extLst>
          </p:cNvPr>
          <p:cNvSpPr/>
          <p:nvPr/>
        </p:nvSpPr>
        <p:spPr>
          <a:xfrm rot="1125525">
            <a:off x="9333756" y="363842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78B56E3-BC5B-4D24-AB5E-7E0475506FD4}"/>
              </a:ext>
            </a:extLst>
          </p:cNvPr>
          <p:cNvSpPr/>
          <p:nvPr/>
        </p:nvSpPr>
        <p:spPr>
          <a:xfrm rot="1125525">
            <a:off x="10193337" y="1484108"/>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7346A8-006E-4B72-8B01-D6F6FC08DBCF}"/>
              </a:ext>
            </a:extLst>
          </p:cNvPr>
          <p:cNvSpPr/>
          <p:nvPr/>
        </p:nvSpPr>
        <p:spPr>
          <a:xfrm rot="1125525">
            <a:off x="10768546" y="13937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84204A-3126-445A-80F9-F7589114A790}"/>
              </a:ext>
            </a:extLst>
          </p:cNvPr>
          <p:cNvSpPr/>
          <p:nvPr/>
        </p:nvSpPr>
        <p:spPr>
          <a:xfrm rot="1125525">
            <a:off x="10497447" y="78506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2F308F6-899C-49B2-B348-922EEEC00A92}"/>
              </a:ext>
            </a:extLst>
          </p:cNvPr>
          <p:cNvSpPr/>
          <p:nvPr/>
        </p:nvSpPr>
        <p:spPr>
          <a:xfrm rot="1125525">
            <a:off x="10490766" y="2141435"/>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461C96-F7C7-498C-A83F-483B1621F7CC}"/>
              </a:ext>
            </a:extLst>
          </p:cNvPr>
          <p:cNvSpPr/>
          <p:nvPr/>
        </p:nvSpPr>
        <p:spPr>
          <a:xfrm rot="1125525">
            <a:off x="9895912" y="2196534"/>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0E34567-27A8-4DAB-B7F8-C3A367F5604D}"/>
              </a:ext>
            </a:extLst>
          </p:cNvPr>
          <p:cNvSpPr/>
          <p:nvPr/>
        </p:nvSpPr>
        <p:spPr>
          <a:xfrm rot="1125525">
            <a:off x="11038598" y="65620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3B40960-C0C5-4897-BA5A-311FB02FAF39}"/>
              </a:ext>
            </a:extLst>
          </p:cNvPr>
          <p:cNvSpPr/>
          <p:nvPr/>
        </p:nvSpPr>
        <p:spPr>
          <a:xfrm rot="1125525">
            <a:off x="10788191" y="5166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5FCEB75-3965-4AAF-ADCB-2C910DAA617C}"/>
              </a:ext>
            </a:extLst>
          </p:cNvPr>
          <p:cNvPicPr>
            <a:picLocks noChangeAspect="1"/>
          </p:cNvPicPr>
          <p:nvPr/>
        </p:nvPicPr>
        <p:blipFill>
          <a:blip r:embed="rId2"/>
          <a:stretch>
            <a:fillRect/>
          </a:stretch>
        </p:blipFill>
        <p:spPr>
          <a:xfrm>
            <a:off x="4752389" y="2038774"/>
            <a:ext cx="4242742" cy="4384957"/>
          </a:xfrm>
          <a:prstGeom prst="rect">
            <a:avLst/>
          </a:prstGeom>
        </p:spPr>
      </p:pic>
    </p:spTree>
    <p:extLst>
      <p:ext uri="{BB962C8B-B14F-4D97-AF65-F5344CB8AC3E}">
        <p14:creationId xmlns:p14="http://schemas.microsoft.com/office/powerpoint/2010/main" val="105780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A23B-FABA-48D0-9827-84660A4DB2E9}"/>
              </a:ext>
            </a:extLst>
          </p:cNvPr>
          <p:cNvSpPr>
            <a:spLocks noGrp="1"/>
          </p:cNvSpPr>
          <p:nvPr>
            <p:ph type="title"/>
          </p:nvPr>
        </p:nvSpPr>
        <p:spPr/>
        <p:txBody>
          <a:bodyPr>
            <a:normAutofit fontScale="90000"/>
          </a:bodyPr>
          <a:lstStyle/>
          <a:p>
            <a:r>
              <a:rPr lang="en-US" dirty="0"/>
              <a:t>An Assistance Animal’s Job &amp; Evaluating a Request for an Assistance Animal Continued...</a:t>
            </a:r>
          </a:p>
        </p:txBody>
      </p:sp>
      <p:sp>
        <p:nvSpPr>
          <p:cNvPr id="3" name="Content Placeholder 2">
            <a:extLst>
              <a:ext uri="{FF2B5EF4-FFF2-40B4-BE49-F238E27FC236}">
                <a16:creationId xmlns:a16="http://schemas.microsoft.com/office/drawing/2014/main" id="{334A3399-7E35-4326-B611-C124FCC43133}"/>
              </a:ext>
            </a:extLst>
          </p:cNvPr>
          <p:cNvSpPr>
            <a:spLocks noGrp="1"/>
          </p:cNvSpPr>
          <p:nvPr>
            <p:ph idx="1"/>
          </p:nvPr>
        </p:nvSpPr>
        <p:spPr>
          <a:xfrm>
            <a:off x="680321" y="2474939"/>
            <a:ext cx="10347703" cy="2275481"/>
          </a:xfrm>
        </p:spPr>
        <p:txBody>
          <a:bodyPr>
            <a:normAutofit/>
          </a:bodyPr>
          <a:lstStyle/>
          <a:p>
            <a:r>
              <a:rPr lang="en-US" dirty="0">
                <a:solidFill>
                  <a:schemeClr val="bg1"/>
                </a:solidFill>
              </a:rPr>
              <a:t>While dogs are the most common type of assistance animal, other animals can also be assistance animals. Housing providers are to evaluate a request for a reasonable accommodation to possess an assistance animal in a dwelling using the general principles applicable to all reasonable accommodation requests. </a:t>
            </a:r>
          </a:p>
          <a:p>
            <a:pPr marL="457200" lvl="1" indent="0">
              <a:buNone/>
            </a:pPr>
            <a:endParaRPr lang="en-US" dirty="0"/>
          </a:p>
          <a:p>
            <a:pPr marL="457200" lvl="1" indent="0">
              <a:buNone/>
            </a:pPr>
            <a:endParaRPr lang="en-US" dirty="0"/>
          </a:p>
          <a:p>
            <a:pPr marL="457200" lvl="1" indent="0">
              <a:buNone/>
            </a:pPr>
            <a:endParaRPr lang="en-US" dirty="0"/>
          </a:p>
        </p:txBody>
      </p:sp>
      <p:sp>
        <p:nvSpPr>
          <p:cNvPr id="4" name="Freeform: Shape 3">
            <a:extLst>
              <a:ext uri="{FF2B5EF4-FFF2-40B4-BE49-F238E27FC236}">
                <a16:creationId xmlns:a16="http://schemas.microsoft.com/office/drawing/2014/main" id="{BE2793C0-6043-474F-9111-A8DFE735A228}"/>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C231140-5B7A-4E56-8E30-87903334BEA0}"/>
              </a:ext>
            </a:extLst>
          </p:cNvPr>
          <p:cNvSpPr/>
          <p:nvPr/>
        </p:nvSpPr>
        <p:spPr>
          <a:xfrm rot="1125525">
            <a:off x="11102233" y="127462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DFAF9CD-9966-4B59-A5F3-B8AA914E5C72}"/>
              </a:ext>
            </a:extLst>
          </p:cNvPr>
          <p:cNvSpPr/>
          <p:nvPr/>
        </p:nvSpPr>
        <p:spPr>
          <a:xfrm rot="1125525">
            <a:off x="10913572" y="667146"/>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241F496-960D-4580-874C-8F6A33CE9E74}"/>
              </a:ext>
            </a:extLst>
          </p:cNvPr>
          <p:cNvPicPr>
            <a:picLocks noChangeAspect="1"/>
          </p:cNvPicPr>
          <p:nvPr/>
        </p:nvPicPr>
        <p:blipFill>
          <a:blip r:embed="rId2"/>
          <a:stretch>
            <a:fillRect/>
          </a:stretch>
        </p:blipFill>
        <p:spPr>
          <a:xfrm>
            <a:off x="8877782" y="4068255"/>
            <a:ext cx="1961581" cy="2449075"/>
          </a:xfrm>
          <a:prstGeom prst="rect">
            <a:avLst/>
          </a:prstGeom>
        </p:spPr>
      </p:pic>
    </p:spTree>
    <p:extLst>
      <p:ext uri="{BB962C8B-B14F-4D97-AF65-F5344CB8AC3E}">
        <p14:creationId xmlns:p14="http://schemas.microsoft.com/office/powerpoint/2010/main" val="345192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3D80-A8FC-41F8-9160-38F38F54CD74}"/>
              </a:ext>
            </a:extLst>
          </p:cNvPr>
          <p:cNvSpPr>
            <a:spLocks noGrp="1"/>
          </p:cNvSpPr>
          <p:nvPr>
            <p:ph type="title"/>
          </p:nvPr>
        </p:nvSpPr>
        <p:spPr/>
        <p:txBody>
          <a:bodyPr>
            <a:normAutofit fontScale="90000"/>
          </a:bodyPr>
          <a:lstStyle/>
          <a:p>
            <a:r>
              <a:rPr lang="en-US" dirty="0"/>
              <a:t>An Assistance Animal’s Job &amp; Evaluating a Request for an Assistance Animal Continued...</a:t>
            </a:r>
          </a:p>
        </p:txBody>
      </p:sp>
      <p:sp>
        <p:nvSpPr>
          <p:cNvPr id="3" name="Content Placeholder 2">
            <a:extLst>
              <a:ext uri="{FF2B5EF4-FFF2-40B4-BE49-F238E27FC236}">
                <a16:creationId xmlns:a16="http://schemas.microsoft.com/office/drawing/2014/main" id="{B7565DB0-7246-48DF-B64F-B0A2F6C5DFD2}"/>
              </a:ext>
            </a:extLst>
          </p:cNvPr>
          <p:cNvSpPr>
            <a:spLocks noGrp="1"/>
          </p:cNvSpPr>
          <p:nvPr>
            <p:ph idx="1"/>
          </p:nvPr>
        </p:nvSpPr>
        <p:spPr>
          <a:xfrm>
            <a:off x="680321" y="2336872"/>
            <a:ext cx="11329542" cy="4253499"/>
          </a:xfrm>
        </p:spPr>
        <p:txBody>
          <a:bodyPr>
            <a:normAutofit/>
          </a:bodyPr>
          <a:lstStyle/>
          <a:p>
            <a:r>
              <a:rPr lang="en-US" dirty="0">
                <a:solidFill>
                  <a:schemeClr val="bg1"/>
                </a:solidFill>
              </a:rPr>
              <a:t>After receiving such a request, the housing provider must consider the following:</a:t>
            </a:r>
          </a:p>
          <a:p>
            <a:pPr lvl="1"/>
            <a:r>
              <a:rPr lang="en-US" dirty="0">
                <a:solidFill>
                  <a:schemeClr val="bg1"/>
                </a:solidFill>
              </a:rPr>
              <a:t>1. Does the person seeking to use and live with the animal have a disability—i.e., a physical or mental impairment that substantially limits one or more major life activities? </a:t>
            </a:r>
          </a:p>
          <a:p>
            <a:pPr lvl="1"/>
            <a:r>
              <a:rPr lang="en-US" dirty="0">
                <a:solidFill>
                  <a:schemeClr val="bg1"/>
                </a:solidFill>
              </a:rPr>
              <a:t>2. Does the person making the request have a disability-related need for an assistance animal? In other words, does the animal work, provide assistance, perform tasks or services for the benefit of a person with a disability, or provide emotional support that alleviates one or more of the identified symptoms or effects of a person’s existing disability?</a:t>
            </a:r>
          </a:p>
          <a:p>
            <a:r>
              <a:rPr lang="en-US" dirty="0">
                <a:solidFill>
                  <a:schemeClr val="bg1"/>
                </a:solidFill>
              </a:rPr>
              <a:t>If the answer to question (1) or (2) is “no” then the Fair Housing Act and Section 504 state that there is no reason to accommodate their request.</a:t>
            </a:r>
            <a:endParaRPr lang="en-US" dirty="0"/>
          </a:p>
        </p:txBody>
      </p:sp>
      <p:sp>
        <p:nvSpPr>
          <p:cNvPr id="4" name="Freeform: Shape 3">
            <a:extLst>
              <a:ext uri="{FF2B5EF4-FFF2-40B4-BE49-F238E27FC236}">
                <a16:creationId xmlns:a16="http://schemas.microsoft.com/office/drawing/2014/main" id="{7D90A997-CE42-4214-A2A0-5B0CCDD4FD35}"/>
              </a:ext>
            </a:extLst>
          </p:cNvPr>
          <p:cNvSpPr/>
          <p:nvPr/>
        </p:nvSpPr>
        <p:spPr>
          <a:xfrm rot="13378059">
            <a:off x="11069091" y="67809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7F9CC6F-8CCC-41F0-8269-2C19FA989162}"/>
              </a:ext>
            </a:extLst>
          </p:cNvPr>
          <p:cNvSpPr/>
          <p:nvPr/>
        </p:nvSpPr>
        <p:spPr>
          <a:xfrm rot="13378059">
            <a:off x="11440894" y="1026068"/>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CC2C711-2A9C-417C-A13C-7E3E74AD1F61}"/>
              </a:ext>
            </a:extLst>
          </p:cNvPr>
          <p:cNvSpPr/>
          <p:nvPr/>
        </p:nvSpPr>
        <p:spPr>
          <a:xfrm rot="13378059">
            <a:off x="10738113" y="121855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62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815A-7028-42E9-88C6-12370139F9F6}"/>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3D46CE39-D814-43BE-80E7-91A5F0732D20}"/>
              </a:ext>
            </a:extLst>
          </p:cNvPr>
          <p:cNvSpPr>
            <a:spLocks noGrp="1"/>
          </p:cNvSpPr>
          <p:nvPr>
            <p:ph idx="1"/>
          </p:nvPr>
        </p:nvSpPr>
        <p:spPr>
          <a:xfrm>
            <a:off x="3021979" y="2263697"/>
            <a:ext cx="8876371" cy="3950999"/>
          </a:xfrm>
        </p:spPr>
        <p:txBody>
          <a:bodyPr/>
          <a:lstStyle/>
          <a:p>
            <a:r>
              <a:rPr lang="en-US" dirty="0">
                <a:solidFill>
                  <a:schemeClr val="bg1"/>
                </a:solidFill>
              </a:rPr>
              <a:t>The housing provider may ask persons who are seeking a reasonable accommodation for an assistance animal that provides emotional support to provide documentation from a physician, psychiatrist, social worker, or other mental health professional that the animal provides emotional support that alleviates one or more of the identified symptoms or effects of an existing disability. Such documentation is sufficient if it establishes that an individual has a disability and that the animal in question will provide some type of disability-related assistance or emotional support. </a:t>
            </a:r>
          </a:p>
        </p:txBody>
      </p:sp>
      <p:sp>
        <p:nvSpPr>
          <p:cNvPr id="4" name="Freeform: Shape 3">
            <a:extLst>
              <a:ext uri="{FF2B5EF4-FFF2-40B4-BE49-F238E27FC236}">
                <a16:creationId xmlns:a16="http://schemas.microsoft.com/office/drawing/2014/main" id="{423F1791-7E73-4C03-A974-410CA2E44666}"/>
              </a:ext>
            </a:extLst>
          </p:cNvPr>
          <p:cNvSpPr/>
          <p:nvPr/>
        </p:nvSpPr>
        <p:spPr>
          <a:xfrm rot="1125525">
            <a:off x="10772265"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AF9ADC16-66B0-45D6-8C00-FB47BE622F64}"/>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5510B3F-0C89-4A61-A29C-B52068387726}"/>
              </a:ext>
            </a:extLst>
          </p:cNvPr>
          <p:cNvSpPr/>
          <p:nvPr/>
        </p:nvSpPr>
        <p:spPr>
          <a:xfrm rot="1125525">
            <a:off x="11176140" y="102606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54DE17B-9C4A-414B-B691-D3BE0652823F}"/>
              </a:ext>
            </a:extLst>
          </p:cNvPr>
          <p:cNvPicPr/>
          <p:nvPr/>
        </p:nvPicPr>
        <p:blipFill>
          <a:blip r:embed="rId2"/>
          <a:stretch>
            <a:fillRect/>
          </a:stretch>
        </p:blipFill>
        <p:spPr>
          <a:xfrm rot="1100863">
            <a:off x="383846" y="3173673"/>
            <a:ext cx="2362782" cy="2131045"/>
          </a:xfrm>
          <a:prstGeom prst="rect">
            <a:avLst/>
          </a:prstGeom>
        </p:spPr>
      </p:pic>
    </p:spTree>
    <p:extLst>
      <p:ext uri="{BB962C8B-B14F-4D97-AF65-F5344CB8AC3E}">
        <p14:creationId xmlns:p14="http://schemas.microsoft.com/office/powerpoint/2010/main" val="17946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77A5-DBDC-42F9-A84F-A7CFDD254F4E}"/>
              </a:ext>
            </a:extLst>
          </p:cNvPr>
          <p:cNvSpPr>
            <a:spLocks noGrp="1"/>
          </p:cNvSpPr>
          <p:nvPr>
            <p:ph type="title"/>
          </p:nvPr>
        </p:nvSpPr>
        <p:spPr/>
        <p:txBody>
          <a:bodyPr/>
          <a:lstStyle/>
          <a:p>
            <a:r>
              <a:rPr lang="en-US" dirty="0"/>
              <a:t>Service Animals </a:t>
            </a:r>
          </a:p>
        </p:txBody>
      </p:sp>
      <p:sp>
        <p:nvSpPr>
          <p:cNvPr id="3" name="Content Placeholder 2">
            <a:extLst>
              <a:ext uri="{FF2B5EF4-FFF2-40B4-BE49-F238E27FC236}">
                <a16:creationId xmlns:a16="http://schemas.microsoft.com/office/drawing/2014/main" id="{F83F0701-CD4C-4A9C-8FA8-C58DB22CE677}"/>
              </a:ext>
            </a:extLst>
          </p:cNvPr>
          <p:cNvSpPr>
            <a:spLocks noGrp="1"/>
          </p:cNvSpPr>
          <p:nvPr>
            <p:ph idx="1"/>
          </p:nvPr>
        </p:nvSpPr>
        <p:spPr/>
        <p:txBody>
          <a:bodyPr/>
          <a:lstStyle/>
          <a:p>
            <a:r>
              <a:rPr lang="en-US" dirty="0">
                <a:solidFill>
                  <a:schemeClr val="bg1"/>
                </a:solidFill>
              </a:rPr>
              <a:t>Trained dogs are the only species of animal that may qualify as service animals under the ADA (there is a separate provision regarding trained miniature horses), and emotional support animals are expressly precluded from qualifying as service animals under the ADA.</a:t>
            </a:r>
          </a:p>
        </p:txBody>
      </p:sp>
      <p:sp>
        <p:nvSpPr>
          <p:cNvPr id="4" name="Freeform: Shape 3">
            <a:extLst>
              <a:ext uri="{FF2B5EF4-FFF2-40B4-BE49-F238E27FC236}">
                <a16:creationId xmlns:a16="http://schemas.microsoft.com/office/drawing/2014/main" id="{74B1453E-D272-4755-9302-9E953EAE2C04}"/>
              </a:ext>
            </a:extLst>
          </p:cNvPr>
          <p:cNvSpPr/>
          <p:nvPr/>
        </p:nvSpPr>
        <p:spPr>
          <a:xfrm rot="1125525">
            <a:off x="10794567"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78D79AC-E8D0-4417-BFEB-7A79AC60A8CD}"/>
              </a:ext>
            </a:extLst>
          </p:cNvPr>
          <p:cNvSpPr/>
          <p:nvPr/>
        </p:nvSpPr>
        <p:spPr>
          <a:xfrm rot="1125525">
            <a:off x="11288460" y="102606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6928246D-BAD3-4B7E-B870-4FDA1ECCC762}"/>
              </a:ext>
            </a:extLst>
          </p:cNvPr>
          <p:cNvSpPr/>
          <p:nvPr/>
        </p:nvSpPr>
        <p:spPr>
          <a:xfrm rot="1125525">
            <a:off x="10744088" y="131021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5E85B0B-5B67-45F7-B43A-3EDE4A278C27}"/>
              </a:ext>
            </a:extLst>
          </p:cNvPr>
          <p:cNvSpPr/>
          <p:nvPr/>
        </p:nvSpPr>
        <p:spPr>
          <a:xfrm>
            <a:off x="7549830" y="5056557"/>
            <a:ext cx="1131203" cy="1048215"/>
          </a:xfrm>
          <a:custGeom>
            <a:avLst/>
            <a:gdLst>
              <a:gd name="connsiteX0" fmla="*/ 919330 w 1131203"/>
              <a:gd name="connsiteY0" fmla="*/ 11151 h 1048215"/>
              <a:gd name="connsiteX1" fmla="*/ 941632 w 1131203"/>
              <a:gd name="connsiteY1" fmla="*/ 66907 h 1048215"/>
              <a:gd name="connsiteX2" fmla="*/ 963935 w 1131203"/>
              <a:gd name="connsiteY2" fmla="*/ 89210 h 1048215"/>
              <a:gd name="connsiteX3" fmla="*/ 1008540 w 1131203"/>
              <a:gd name="connsiteY3" fmla="*/ 144966 h 1048215"/>
              <a:gd name="connsiteX4" fmla="*/ 1053144 w 1131203"/>
              <a:gd name="connsiteY4" fmla="*/ 245327 h 1048215"/>
              <a:gd name="connsiteX5" fmla="*/ 1075447 w 1131203"/>
              <a:gd name="connsiteY5" fmla="*/ 345688 h 1048215"/>
              <a:gd name="connsiteX6" fmla="*/ 1097749 w 1131203"/>
              <a:gd name="connsiteY6" fmla="*/ 390293 h 1048215"/>
              <a:gd name="connsiteX7" fmla="*/ 1131203 w 1131203"/>
              <a:gd name="connsiteY7" fmla="*/ 602166 h 1048215"/>
              <a:gd name="connsiteX8" fmla="*/ 1120052 w 1131203"/>
              <a:gd name="connsiteY8" fmla="*/ 780585 h 1048215"/>
              <a:gd name="connsiteX9" fmla="*/ 1064296 w 1131203"/>
              <a:gd name="connsiteY9" fmla="*/ 947854 h 1048215"/>
              <a:gd name="connsiteX10" fmla="*/ 1041993 w 1131203"/>
              <a:gd name="connsiteY10" fmla="*/ 970156 h 1048215"/>
              <a:gd name="connsiteX11" fmla="*/ 1008540 w 1131203"/>
              <a:gd name="connsiteY11" fmla="*/ 981307 h 1048215"/>
              <a:gd name="connsiteX12" fmla="*/ 629398 w 1131203"/>
              <a:gd name="connsiteY12" fmla="*/ 992459 h 1048215"/>
              <a:gd name="connsiteX13" fmla="*/ 584793 w 1131203"/>
              <a:gd name="connsiteY13" fmla="*/ 1003610 h 1048215"/>
              <a:gd name="connsiteX14" fmla="*/ 439827 w 1131203"/>
              <a:gd name="connsiteY14" fmla="*/ 1037064 h 1048215"/>
              <a:gd name="connsiteX15" fmla="*/ 406374 w 1131203"/>
              <a:gd name="connsiteY15" fmla="*/ 1048215 h 1048215"/>
              <a:gd name="connsiteX16" fmla="*/ 328315 w 1131203"/>
              <a:gd name="connsiteY16" fmla="*/ 1037064 h 1048215"/>
              <a:gd name="connsiteX17" fmla="*/ 306013 w 1131203"/>
              <a:gd name="connsiteY17" fmla="*/ 1014761 h 1048215"/>
              <a:gd name="connsiteX18" fmla="*/ 272559 w 1131203"/>
              <a:gd name="connsiteY18" fmla="*/ 1003610 h 1048215"/>
              <a:gd name="connsiteX19" fmla="*/ 250257 w 1131203"/>
              <a:gd name="connsiteY19" fmla="*/ 981307 h 1048215"/>
              <a:gd name="connsiteX20" fmla="*/ 183349 w 1131203"/>
              <a:gd name="connsiteY20" fmla="*/ 947854 h 1048215"/>
              <a:gd name="connsiteX21" fmla="*/ 138744 w 1131203"/>
              <a:gd name="connsiteY21" fmla="*/ 903249 h 1048215"/>
              <a:gd name="connsiteX22" fmla="*/ 116442 w 1131203"/>
              <a:gd name="connsiteY22" fmla="*/ 880946 h 1048215"/>
              <a:gd name="connsiteX23" fmla="*/ 82988 w 1131203"/>
              <a:gd name="connsiteY23" fmla="*/ 858644 h 1048215"/>
              <a:gd name="connsiteX24" fmla="*/ 49535 w 1131203"/>
              <a:gd name="connsiteY24" fmla="*/ 747132 h 1048215"/>
              <a:gd name="connsiteX25" fmla="*/ 38383 w 1131203"/>
              <a:gd name="connsiteY25" fmla="*/ 691376 h 1048215"/>
              <a:gd name="connsiteX26" fmla="*/ 16081 w 1131203"/>
              <a:gd name="connsiteY26" fmla="*/ 635620 h 1048215"/>
              <a:gd name="connsiteX27" fmla="*/ 16081 w 1131203"/>
              <a:gd name="connsiteY27" fmla="*/ 245327 h 1048215"/>
              <a:gd name="connsiteX28" fmla="*/ 27232 w 1131203"/>
              <a:gd name="connsiteY28" fmla="*/ 200722 h 1048215"/>
              <a:gd name="connsiteX29" fmla="*/ 49535 w 1131203"/>
              <a:gd name="connsiteY29" fmla="*/ 156117 h 1048215"/>
              <a:gd name="connsiteX30" fmla="*/ 60686 w 1131203"/>
              <a:gd name="connsiteY30" fmla="*/ 122664 h 1048215"/>
              <a:gd name="connsiteX31" fmla="*/ 82988 w 1131203"/>
              <a:gd name="connsiteY31" fmla="*/ 100361 h 1048215"/>
              <a:gd name="connsiteX32" fmla="*/ 127593 w 1131203"/>
              <a:gd name="connsiteY32" fmla="*/ 33454 h 1048215"/>
              <a:gd name="connsiteX33" fmla="*/ 161047 w 1131203"/>
              <a:gd name="connsiteY33" fmla="*/ 0 h 104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1203" h="1048215">
                <a:moveTo>
                  <a:pt x="919330" y="11151"/>
                </a:moveTo>
                <a:cubicBezTo>
                  <a:pt x="926764" y="29736"/>
                  <a:pt x="931701" y="49527"/>
                  <a:pt x="941632" y="66907"/>
                </a:cubicBezTo>
                <a:cubicBezTo>
                  <a:pt x="946848" y="76035"/>
                  <a:pt x="957367" y="81000"/>
                  <a:pt x="963935" y="89210"/>
                </a:cubicBezTo>
                <a:cubicBezTo>
                  <a:pt x="1020199" y="159541"/>
                  <a:pt x="954693" y="91122"/>
                  <a:pt x="1008540" y="144966"/>
                </a:cubicBezTo>
                <a:cubicBezTo>
                  <a:pt x="1035080" y="224587"/>
                  <a:pt x="1017802" y="192312"/>
                  <a:pt x="1053144" y="245327"/>
                </a:cubicBezTo>
                <a:cubicBezTo>
                  <a:pt x="1056171" y="260461"/>
                  <a:pt x="1068700" y="327695"/>
                  <a:pt x="1075447" y="345688"/>
                </a:cubicBezTo>
                <a:cubicBezTo>
                  <a:pt x="1081284" y="361253"/>
                  <a:pt x="1090315" y="375425"/>
                  <a:pt x="1097749" y="390293"/>
                </a:cubicBezTo>
                <a:cubicBezTo>
                  <a:pt x="1126653" y="534811"/>
                  <a:pt x="1115866" y="464130"/>
                  <a:pt x="1131203" y="602166"/>
                </a:cubicBezTo>
                <a:cubicBezTo>
                  <a:pt x="1127486" y="661639"/>
                  <a:pt x="1131375" y="722082"/>
                  <a:pt x="1120052" y="780585"/>
                </a:cubicBezTo>
                <a:cubicBezTo>
                  <a:pt x="1108884" y="838286"/>
                  <a:pt x="1105855" y="906297"/>
                  <a:pt x="1064296" y="947854"/>
                </a:cubicBezTo>
                <a:cubicBezTo>
                  <a:pt x="1056862" y="955288"/>
                  <a:pt x="1051008" y="964747"/>
                  <a:pt x="1041993" y="970156"/>
                </a:cubicBezTo>
                <a:cubicBezTo>
                  <a:pt x="1031914" y="976203"/>
                  <a:pt x="1020277" y="980673"/>
                  <a:pt x="1008540" y="981307"/>
                </a:cubicBezTo>
                <a:cubicBezTo>
                  <a:pt x="882289" y="988132"/>
                  <a:pt x="755779" y="988742"/>
                  <a:pt x="629398" y="992459"/>
                </a:cubicBezTo>
                <a:cubicBezTo>
                  <a:pt x="614530" y="996176"/>
                  <a:pt x="599754" y="1000285"/>
                  <a:pt x="584793" y="1003610"/>
                </a:cubicBezTo>
                <a:cubicBezTo>
                  <a:pt x="531713" y="1015405"/>
                  <a:pt x="494489" y="1018843"/>
                  <a:pt x="439827" y="1037064"/>
                </a:cubicBezTo>
                <a:lnTo>
                  <a:pt x="406374" y="1048215"/>
                </a:lnTo>
                <a:cubicBezTo>
                  <a:pt x="380354" y="1044498"/>
                  <a:pt x="353250" y="1045376"/>
                  <a:pt x="328315" y="1037064"/>
                </a:cubicBezTo>
                <a:cubicBezTo>
                  <a:pt x="318341" y="1033739"/>
                  <a:pt x="315028" y="1020170"/>
                  <a:pt x="306013" y="1014761"/>
                </a:cubicBezTo>
                <a:cubicBezTo>
                  <a:pt x="295934" y="1008713"/>
                  <a:pt x="283710" y="1007327"/>
                  <a:pt x="272559" y="1003610"/>
                </a:cubicBezTo>
                <a:cubicBezTo>
                  <a:pt x="265125" y="996176"/>
                  <a:pt x="259272" y="986716"/>
                  <a:pt x="250257" y="981307"/>
                </a:cubicBezTo>
                <a:cubicBezTo>
                  <a:pt x="184296" y="941730"/>
                  <a:pt x="249150" y="1004255"/>
                  <a:pt x="183349" y="947854"/>
                </a:cubicBezTo>
                <a:cubicBezTo>
                  <a:pt x="167384" y="934170"/>
                  <a:pt x="153612" y="918117"/>
                  <a:pt x="138744" y="903249"/>
                </a:cubicBezTo>
                <a:cubicBezTo>
                  <a:pt x="131310" y="895815"/>
                  <a:pt x="125190" y="886778"/>
                  <a:pt x="116442" y="880946"/>
                </a:cubicBezTo>
                <a:lnTo>
                  <a:pt x="82988" y="858644"/>
                </a:lnTo>
                <a:cubicBezTo>
                  <a:pt x="64454" y="803041"/>
                  <a:pt x="60772" y="797696"/>
                  <a:pt x="49535" y="747132"/>
                </a:cubicBezTo>
                <a:cubicBezTo>
                  <a:pt x="45423" y="728630"/>
                  <a:pt x="43829" y="709530"/>
                  <a:pt x="38383" y="691376"/>
                </a:cubicBezTo>
                <a:cubicBezTo>
                  <a:pt x="32631" y="672203"/>
                  <a:pt x="23515" y="654205"/>
                  <a:pt x="16081" y="635620"/>
                </a:cubicBezTo>
                <a:cubicBezTo>
                  <a:pt x="-8206" y="465606"/>
                  <a:pt x="-2315" y="539676"/>
                  <a:pt x="16081" y="245327"/>
                </a:cubicBezTo>
                <a:cubicBezTo>
                  <a:pt x="17037" y="230031"/>
                  <a:pt x="21851" y="215072"/>
                  <a:pt x="27232" y="200722"/>
                </a:cubicBezTo>
                <a:cubicBezTo>
                  <a:pt x="33069" y="185157"/>
                  <a:pt x="42987" y="171396"/>
                  <a:pt x="49535" y="156117"/>
                </a:cubicBezTo>
                <a:cubicBezTo>
                  <a:pt x="54165" y="145313"/>
                  <a:pt x="54639" y="132743"/>
                  <a:pt x="60686" y="122664"/>
                </a:cubicBezTo>
                <a:cubicBezTo>
                  <a:pt x="66095" y="113649"/>
                  <a:pt x="76680" y="108772"/>
                  <a:pt x="82988" y="100361"/>
                </a:cubicBezTo>
                <a:cubicBezTo>
                  <a:pt x="99070" y="78918"/>
                  <a:pt x="108640" y="52407"/>
                  <a:pt x="127593" y="33454"/>
                </a:cubicBezTo>
                <a:lnTo>
                  <a:pt x="161047" y="0"/>
                </a:lnTo>
              </a:path>
            </a:pathLst>
          </a:cu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E4F96E-0EF0-4DAD-879F-19619D33529D}"/>
              </a:ext>
            </a:extLst>
          </p:cNvPr>
          <p:cNvSpPr/>
          <p:nvPr/>
        </p:nvSpPr>
        <p:spPr>
          <a:xfrm>
            <a:off x="8664498" y="5118410"/>
            <a:ext cx="267629" cy="758362"/>
          </a:xfrm>
          <a:custGeom>
            <a:avLst/>
            <a:gdLst>
              <a:gd name="connsiteX0" fmla="*/ 0 w 267629"/>
              <a:gd name="connsiteY0" fmla="*/ 446049 h 758362"/>
              <a:gd name="connsiteX1" fmla="*/ 55756 w 267629"/>
              <a:gd name="connsiteY1" fmla="*/ 412595 h 758362"/>
              <a:gd name="connsiteX2" fmla="*/ 89209 w 267629"/>
              <a:gd name="connsiteY2" fmla="*/ 390292 h 758362"/>
              <a:gd name="connsiteX3" fmla="*/ 100361 w 267629"/>
              <a:gd name="connsiteY3" fmla="*/ 356839 h 758362"/>
              <a:gd name="connsiteX4" fmla="*/ 122663 w 267629"/>
              <a:gd name="connsiteY4" fmla="*/ 334536 h 758362"/>
              <a:gd name="connsiteX5" fmla="*/ 144965 w 267629"/>
              <a:gd name="connsiteY5" fmla="*/ 256478 h 758362"/>
              <a:gd name="connsiteX6" fmla="*/ 167268 w 267629"/>
              <a:gd name="connsiteY6" fmla="*/ 234175 h 758362"/>
              <a:gd name="connsiteX7" fmla="*/ 178419 w 267629"/>
              <a:gd name="connsiteY7" fmla="*/ 189570 h 758362"/>
              <a:gd name="connsiteX8" fmla="*/ 211873 w 267629"/>
              <a:gd name="connsiteY8" fmla="*/ 0 h 758362"/>
              <a:gd name="connsiteX9" fmla="*/ 223024 w 267629"/>
              <a:gd name="connsiteY9" fmla="*/ 66907 h 758362"/>
              <a:gd name="connsiteX10" fmla="*/ 245326 w 267629"/>
              <a:gd name="connsiteY10" fmla="*/ 144966 h 758362"/>
              <a:gd name="connsiteX11" fmla="*/ 267629 w 267629"/>
              <a:gd name="connsiteY11" fmla="*/ 223024 h 758362"/>
              <a:gd name="connsiteX12" fmla="*/ 256478 w 267629"/>
              <a:gd name="connsiteY12" fmla="*/ 490653 h 758362"/>
              <a:gd name="connsiteX13" fmla="*/ 223024 w 267629"/>
              <a:gd name="connsiteY13" fmla="*/ 568712 h 758362"/>
              <a:gd name="connsiteX14" fmla="*/ 211873 w 267629"/>
              <a:gd name="connsiteY14" fmla="*/ 602166 h 758362"/>
              <a:gd name="connsiteX15" fmla="*/ 144965 w 267629"/>
              <a:gd name="connsiteY15" fmla="*/ 680224 h 758362"/>
              <a:gd name="connsiteX16" fmla="*/ 89209 w 267629"/>
              <a:gd name="connsiteY16" fmla="*/ 724829 h 758362"/>
              <a:gd name="connsiteX17" fmla="*/ 55756 w 267629"/>
              <a:gd name="connsiteY17" fmla="*/ 735980 h 758362"/>
              <a:gd name="connsiteX18" fmla="*/ 22302 w 267629"/>
              <a:gd name="connsiteY18" fmla="*/ 758283 h 7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29" h="758362">
                <a:moveTo>
                  <a:pt x="0" y="446049"/>
                </a:moveTo>
                <a:cubicBezTo>
                  <a:pt x="18585" y="434898"/>
                  <a:pt x="37377" y="424082"/>
                  <a:pt x="55756" y="412595"/>
                </a:cubicBezTo>
                <a:cubicBezTo>
                  <a:pt x="67121" y="405492"/>
                  <a:pt x="80837" y="400757"/>
                  <a:pt x="89209" y="390292"/>
                </a:cubicBezTo>
                <a:cubicBezTo>
                  <a:pt x="96552" y="381113"/>
                  <a:pt x="94313" y="366918"/>
                  <a:pt x="100361" y="356839"/>
                </a:cubicBezTo>
                <a:cubicBezTo>
                  <a:pt x="105770" y="347824"/>
                  <a:pt x="115229" y="341970"/>
                  <a:pt x="122663" y="334536"/>
                </a:cubicBezTo>
                <a:cubicBezTo>
                  <a:pt x="124746" y="326204"/>
                  <a:pt x="138109" y="267905"/>
                  <a:pt x="144965" y="256478"/>
                </a:cubicBezTo>
                <a:cubicBezTo>
                  <a:pt x="150374" y="247463"/>
                  <a:pt x="159834" y="241609"/>
                  <a:pt x="167268" y="234175"/>
                </a:cubicBezTo>
                <a:cubicBezTo>
                  <a:pt x="170985" y="219307"/>
                  <a:pt x="175899" y="204687"/>
                  <a:pt x="178419" y="189570"/>
                </a:cubicBezTo>
                <a:cubicBezTo>
                  <a:pt x="210372" y="-2146"/>
                  <a:pt x="182313" y="88681"/>
                  <a:pt x="211873" y="0"/>
                </a:cubicBezTo>
                <a:cubicBezTo>
                  <a:pt x="215590" y="22302"/>
                  <a:pt x="218590" y="44736"/>
                  <a:pt x="223024" y="66907"/>
                </a:cubicBezTo>
                <a:cubicBezTo>
                  <a:pt x="234641" y="124995"/>
                  <a:pt x="231157" y="95378"/>
                  <a:pt x="245326" y="144966"/>
                </a:cubicBezTo>
                <a:cubicBezTo>
                  <a:pt x="273331" y="242980"/>
                  <a:pt x="240893" y="142812"/>
                  <a:pt x="267629" y="223024"/>
                </a:cubicBezTo>
                <a:cubicBezTo>
                  <a:pt x="263912" y="312234"/>
                  <a:pt x="262840" y="401593"/>
                  <a:pt x="256478" y="490653"/>
                </a:cubicBezTo>
                <a:cubicBezTo>
                  <a:pt x="252610" y="544803"/>
                  <a:pt x="244615" y="525529"/>
                  <a:pt x="223024" y="568712"/>
                </a:cubicBezTo>
                <a:cubicBezTo>
                  <a:pt x="217767" y="579226"/>
                  <a:pt x="217130" y="591652"/>
                  <a:pt x="211873" y="602166"/>
                </a:cubicBezTo>
                <a:cubicBezTo>
                  <a:pt x="194891" y="636130"/>
                  <a:pt x="172398" y="652790"/>
                  <a:pt x="144965" y="680224"/>
                </a:cubicBezTo>
                <a:cubicBezTo>
                  <a:pt x="124219" y="700971"/>
                  <a:pt x="117348" y="710760"/>
                  <a:pt x="89209" y="724829"/>
                </a:cubicBezTo>
                <a:cubicBezTo>
                  <a:pt x="78696" y="730086"/>
                  <a:pt x="66907" y="732263"/>
                  <a:pt x="55756" y="735980"/>
                </a:cubicBezTo>
                <a:cubicBezTo>
                  <a:pt x="30825" y="760911"/>
                  <a:pt x="43967" y="758283"/>
                  <a:pt x="22302" y="758283"/>
                </a:cubicBezTo>
              </a:path>
            </a:pathLst>
          </a:cu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9631BD91-D7C6-4F2A-A150-A93A870495D8}"/>
              </a:ext>
            </a:extLst>
          </p:cNvPr>
          <p:cNvSpPr/>
          <p:nvPr/>
        </p:nvSpPr>
        <p:spPr>
          <a:xfrm>
            <a:off x="7276684" y="4409075"/>
            <a:ext cx="1728439" cy="1003610"/>
          </a:xfrm>
          <a:custGeom>
            <a:avLst/>
            <a:gdLst>
              <a:gd name="connsiteX0" fmla="*/ 345688 w 1728439"/>
              <a:gd name="connsiteY0" fmla="*/ 144966 h 1003610"/>
              <a:gd name="connsiteX1" fmla="*/ 278780 w 1728439"/>
              <a:gd name="connsiteY1" fmla="*/ 156117 h 1003610"/>
              <a:gd name="connsiteX2" fmla="*/ 211873 w 1728439"/>
              <a:gd name="connsiteY2" fmla="*/ 178420 h 1003610"/>
              <a:gd name="connsiteX3" fmla="*/ 144966 w 1728439"/>
              <a:gd name="connsiteY3" fmla="*/ 245327 h 1003610"/>
              <a:gd name="connsiteX4" fmla="*/ 89210 w 1728439"/>
              <a:gd name="connsiteY4" fmla="*/ 301083 h 1003610"/>
              <a:gd name="connsiteX5" fmla="*/ 66907 w 1728439"/>
              <a:gd name="connsiteY5" fmla="*/ 323386 h 1003610"/>
              <a:gd name="connsiteX6" fmla="*/ 55756 w 1728439"/>
              <a:gd name="connsiteY6" fmla="*/ 356839 h 1003610"/>
              <a:gd name="connsiteX7" fmla="*/ 33454 w 1728439"/>
              <a:gd name="connsiteY7" fmla="*/ 390293 h 1003610"/>
              <a:gd name="connsiteX8" fmla="*/ 11151 w 1728439"/>
              <a:gd name="connsiteY8" fmla="*/ 457200 h 1003610"/>
              <a:gd name="connsiteX9" fmla="*/ 0 w 1728439"/>
              <a:gd name="connsiteY9" fmla="*/ 490654 h 1003610"/>
              <a:gd name="connsiteX10" fmla="*/ 33454 w 1728439"/>
              <a:gd name="connsiteY10" fmla="*/ 635620 h 1003610"/>
              <a:gd name="connsiteX11" fmla="*/ 66907 w 1728439"/>
              <a:gd name="connsiteY11" fmla="*/ 657922 h 1003610"/>
              <a:gd name="connsiteX12" fmla="*/ 89210 w 1728439"/>
              <a:gd name="connsiteY12" fmla="*/ 691376 h 1003610"/>
              <a:gd name="connsiteX13" fmla="*/ 156117 w 1728439"/>
              <a:gd name="connsiteY13" fmla="*/ 713678 h 1003610"/>
              <a:gd name="connsiteX14" fmla="*/ 245327 w 1728439"/>
              <a:gd name="connsiteY14" fmla="*/ 702527 h 1003610"/>
              <a:gd name="connsiteX15" fmla="*/ 278780 w 1728439"/>
              <a:gd name="connsiteY15" fmla="*/ 691376 h 1003610"/>
              <a:gd name="connsiteX16" fmla="*/ 323385 w 1728439"/>
              <a:gd name="connsiteY16" fmla="*/ 624469 h 1003610"/>
              <a:gd name="connsiteX17" fmla="*/ 334536 w 1728439"/>
              <a:gd name="connsiteY17" fmla="*/ 591015 h 1003610"/>
              <a:gd name="connsiteX18" fmla="*/ 367990 w 1728439"/>
              <a:gd name="connsiteY18" fmla="*/ 457200 h 1003610"/>
              <a:gd name="connsiteX19" fmla="*/ 390293 w 1728439"/>
              <a:gd name="connsiteY19" fmla="*/ 434898 h 1003610"/>
              <a:gd name="connsiteX20" fmla="*/ 423746 w 1728439"/>
              <a:gd name="connsiteY20" fmla="*/ 423747 h 1003610"/>
              <a:gd name="connsiteX21" fmla="*/ 423746 w 1728439"/>
              <a:gd name="connsiteY21" fmla="*/ 669074 h 1003610"/>
              <a:gd name="connsiteX22" fmla="*/ 446049 w 1728439"/>
              <a:gd name="connsiteY22" fmla="*/ 691376 h 1003610"/>
              <a:gd name="connsiteX23" fmla="*/ 512956 w 1728439"/>
              <a:gd name="connsiteY23" fmla="*/ 724830 h 1003610"/>
              <a:gd name="connsiteX24" fmla="*/ 579863 w 1728439"/>
              <a:gd name="connsiteY24" fmla="*/ 769435 h 1003610"/>
              <a:gd name="connsiteX25" fmla="*/ 591015 w 1728439"/>
              <a:gd name="connsiteY25" fmla="*/ 802888 h 1003610"/>
              <a:gd name="connsiteX26" fmla="*/ 613317 w 1728439"/>
              <a:gd name="connsiteY26" fmla="*/ 925552 h 1003610"/>
              <a:gd name="connsiteX27" fmla="*/ 713678 w 1728439"/>
              <a:gd name="connsiteY27" fmla="*/ 981308 h 1003610"/>
              <a:gd name="connsiteX28" fmla="*/ 802888 w 1728439"/>
              <a:gd name="connsiteY28" fmla="*/ 1003610 h 1003610"/>
              <a:gd name="connsiteX29" fmla="*/ 1003610 w 1728439"/>
              <a:gd name="connsiteY29" fmla="*/ 992459 h 1003610"/>
              <a:gd name="connsiteX30" fmla="*/ 1037063 w 1728439"/>
              <a:gd name="connsiteY30" fmla="*/ 981308 h 1003610"/>
              <a:gd name="connsiteX31" fmla="*/ 1126273 w 1728439"/>
              <a:gd name="connsiteY31" fmla="*/ 914400 h 1003610"/>
              <a:gd name="connsiteX32" fmla="*/ 1137424 w 1728439"/>
              <a:gd name="connsiteY32" fmla="*/ 880947 h 1003610"/>
              <a:gd name="connsiteX33" fmla="*/ 1115122 w 1728439"/>
              <a:gd name="connsiteY33" fmla="*/ 814039 h 1003610"/>
              <a:gd name="connsiteX34" fmla="*/ 1182029 w 1728439"/>
              <a:gd name="connsiteY34" fmla="*/ 769435 h 1003610"/>
              <a:gd name="connsiteX35" fmla="*/ 1260088 w 1728439"/>
              <a:gd name="connsiteY35" fmla="*/ 680225 h 1003610"/>
              <a:gd name="connsiteX36" fmla="*/ 1226634 w 1728439"/>
              <a:gd name="connsiteY36" fmla="*/ 468352 h 1003610"/>
              <a:gd name="connsiteX37" fmla="*/ 1204332 w 1728439"/>
              <a:gd name="connsiteY37" fmla="*/ 446049 h 1003610"/>
              <a:gd name="connsiteX38" fmla="*/ 1193180 w 1728439"/>
              <a:gd name="connsiteY38" fmla="*/ 412596 h 1003610"/>
              <a:gd name="connsiteX39" fmla="*/ 1204332 w 1728439"/>
              <a:gd name="connsiteY39" fmla="*/ 379142 h 1003610"/>
              <a:gd name="connsiteX40" fmla="*/ 1248936 w 1728439"/>
              <a:gd name="connsiteY40" fmla="*/ 390293 h 1003610"/>
              <a:gd name="connsiteX41" fmla="*/ 1271239 w 1728439"/>
              <a:gd name="connsiteY41" fmla="*/ 412596 h 1003610"/>
              <a:gd name="connsiteX42" fmla="*/ 1304693 w 1728439"/>
              <a:gd name="connsiteY42" fmla="*/ 434898 h 1003610"/>
              <a:gd name="connsiteX43" fmla="*/ 1326995 w 1728439"/>
              <a:gd name="connsiteY43" fmla="*/ 524108 h 1003610"/>
              <a:gd name="connsiteX44" fmla="*/ 1349297 w 1728439"/>
              <a:gd name="connsiteY44" fmla="*/ 602166 h 1003610"/>
              <a:gd name="connsiteX45" fmla="*/ 1360449 w 1728439"/>
              <a:gd name="connsiteY45" fmla="*/ 646771 h 1003610"/>
              <a:gd name="connsiteX46" fmla="*/ 1371600 w 1728439"/>
              <a:gd name="connsiteY46" fmla="*/ 680225 h 1003610"/>
              <a:gd name="connsiteX47" fmla="*/ 1438507 w 1728439"/>
              <a:gd name="connsiteY47" fmla="*/ 702527 h 1003610"/>
              <a:gd name="connsiteX48" fmla="*/ 1483112 w 1728439"/>
              <a:gd name="connsiteY48" fmla="*/ 691376 h 1003610"/>
              <a:gd name="connsiteX49" fmla="*/ 1550019 w 1728439"/>
              <a:gd name="connsiteY49" fmla="*/ 669074 h 1003610"/>
              <a:gd name="connsiteX50" fmla="*/ 1650380 w 1728439"/>
              <a:gd name="connsiteY50" fmla="*/ 646771 h 1003610"/>
              <a:gd name="connsiteX51" fmla="*/ 1706136 w 1728439"/>
              <a:gd name="connsiteY51" fmla="*/ 602166 h 1003610"/>
              <a:gd name="connsiteX52" fmla="*/ 1728439 w 1728439"/>
              <a:gd name="connsiteY52" fmla="*/ 535259 h 1003610"/>
              <a:gd name="connsiteX53" fmla="*/ 1706136 w 1728439"/>
              <a:gd name="connsiteY53" fmla="*/ 423747 h 1003610"/>
              <a:gd name="connsiteX54" fmla="*/ 1694985 w 1728439"/>
              <a:gd name="connsiteY54" fmla="*/ 390293 h 1003610"/>
              <a:gd name="connsiteX55" fmla="*/ 1672683 w 1728439"/>
              <a:gd name="connsiteY55" fmla="*/ 356839 h 1003610"/>
              <a:gd name="connsiteX56" fmla="*/ 1661532 w 1728439"/>
              <a:gd name="connsiteY56" fmla="*/ 323386 h 1003610"/>
              <a:gd name="connsiteX57" fmla="*/ 1639229 w 1728439"/>
              <a:gd name="connsiteY57" fmla="*/ 301083 h 1003610"/>
              <a:gd name="connsiteX58" fmla="*/ 1594624 w 1728439"/>
              <a:gd name="connsiteY58" fmla="*/ 234176 h 1003610"/>
              <a:gd name="connsiteX59" fmla="*/ 1527717 w 1728439"/>
              <a:gd name="connsiteY59" fmla="*/ 189571 h 1003610"/>
              <a:gd name="connsiteX60" fmla="*/ 1427356 w 1728439"/>
              <a:gd name="connsiteY60" fmla="*/ 156117 h 1003610"/>
              <a:gd name="connsiteX61" fmla="*/ 1393902 w 1728439"/>
              <a:gd name="connsiteY61" fmla="*/ 144966 h 1003610"/>
              <a:gd name="connsiteX62" fmla="*/ 1349297 w 1728439"/>
              <a:gd name="connsiteY62" fmla="*/ 133815 h 1003610"/>
              <a:gd name="connsiteX63" fmla="*/ 1315844 w 1728439"/>
              <a:gd name="connsiteY63" fmla="*/ 122664 h 1003610"/>
              <a:gd name="connsiteX64" fmla="*/ 1260088 w 1728439"/>
              <a:gd name="connsiteY64" fmla="*/ 111513 h 1003610"/>
              <a:gd name="connsiteX65" fmla="*/ 1170878 w 1728439"/>
              <a:gd name="connsiteY65" fmla="*/ 89210 h 1003610"/>
              <a:gd name="connsiteX66" fmla="*/ 903249 w 1728439"/>
              <a:gd name="connsiteY66" fmla="*/ 78059 h 1003610"/>
              <a:gd name="connsiteX67" fmla="*/ 836341 w 1728439"/>
              <a:gd name="connsiteY67" fmla="*/ 33454 h 1003610"/>
              <a:gd name="connsiteX68" fmla="*/ 802888 w 1728439"/>
              <a:gd name="connsiteY68" fmla="*/ 11152 h 1003610"/>
              <a:gd name="connsiteX69" fmla="*/ 769434 w 1728439"/>
              <a:gd name="connsiteY69" fmla="*/ 0 h 1003610"/>
              <a:gd name="connsiteX70" fmla="*/ 557561 w 1728439"/>
              <a:gd name="connsiteY70" fmla="*/ 11152 h 1003610"/>
              <a:gd name="connsiteX71" fmla="*/ 501805 w 1728439"/>
              <a:gd name="connsiteY71" fmla="*/ 66908 h 1003610"/>
              <a:gd name="connsiteX72" fmla="*/ 468351 w 1728439"/>
              <a:gd name="connsiteY72" fmla="*/ 89210 h 1003610"/>
              <a:gd name="connsiteX73" fmla="*/ 446049 w 1728439"/>
              <a:gd name="connsiteY73" fmla="*/ 122664 h 1003610"/>
              <a:gd name="connsiteX74" fmla="*/ 401444 w 1728439"/>
              <a:gd name="connsiteY74" fmla="*/ 167269 h 1003610"/>
              <a:gd name="connsiteX75" fmla="*/ 379141 w 1728439"/>
              <a:gd name="connsiteY75" fmla="*/ 189571 h 1003610"/>
              <a:gd name="connsiteX76" fmla="*/ 345688 w 1728439"/>
              <a:gd name="connsiteY76" fmla="*/ 200722 h 1003610"/>
              <a:gd name="connsiteX77" fmla="*/ 178419 w 1728439"/>
              <a:gd name="connsiteY77" fmla="*/ 211874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728439" h="1003610">
                <a:moveTo>
                  <a:pt x="345688" y="144966"/>
                </a:moveTo>
                <a:cubicBezTo>
                  <a:pt x="323385" y="148683"/>
                  <a:pt x="300715" y="150633"/>
                  <a:pt x="278780" y="156117"/>
                </a:cubicBezTo>
                <a:cubicBezTo>
                  <a:pt x="255973" y="161819"/>
                  <a:pt x="211873" y="178420"/>
                  <a:pt x="211873" y="178420"/>
                </a:cubicBezTo>
                <a:cubicBezTo>
                  <a:pt x="115432" y="250751"/>
                  <a:pt x="207225" y="174174"/>
                  <a:pt x="144966" y="245327"/>
                </a:cubicBezTo>
                <a:cubicBezTo>
                  <a:pt x="127658" y="265107"/>
                  <a:pt x="107795" y="282498"/>
                  <a:pt x="89210" y="301083"/>
                </a:cubicBezTo>
                <a:lnTo>
                  <a:pt x="66907" y="323386"/>
                </a:lnTo>
                <a:cubicBezTo>
                  <a:pt x="63190" y="334537"/>
                  <a:pt x="61013" y="346326"/>
                  <a:pt x="55756" y="356839"/>
                </a:cubicBezTo>
                <a:cubicBezTo>
                  <a:pt x="49762" y="368826"/>
                  <a:pt x="38897" y="378046"/>
                  <a:pt x="33454" y="390293"/>
                </a:cubicBezTo>
                <a:cubicBezTo>
                  <a:pt x="23906" y="411776"/>
                  <a:pt x="18585" y="434898"/>
                  <a:pt x="11151" y="457200"/>
                </a:cubicBezTo>
                <a:lnTo>
                  <a:pt x="0" y="490654"/>
                </a:lnTo>
                <a:cubicBezTo>
                  <a:pt x="1866" y="503715"/>
                  <a:pt x="14118" y="622729"/>
                  <a:pt x="33454" y="635620"/>
                </a:cubicBezTo>
                <a:lnTo>
                  <a:pt x="66907" y="657922"/>
                </a:lnTo>
                <a:cubicBezTo>
                  <a:pt x="74341" y="669073"/>
                  <a:pt x="77845" y="684273"/>
                  <a:pt x="89210" y="691376"/>
                </a:cubicBezTo>
                <a:cubicBezTo>
                  <a:pt x="109145" y="703836"/>
                  <a:pt x="156117" y="713678"/>
                  <a:pt x="156117" y="713678"/>
                </a:cubicBezTo>
                <a:cubicBezTo>
                  <a:pt x="185854" y="709961"/>
                  <a:pt x="215842" y="707888"/>
                  <a:pt x="245327" y="702527"/>
                </a:cubicBezTo>
                <a:cubicBezTo>
                  <a:pt x="256892" y="700424"/>
                  <a:pt x="270469" y="699687"/>
                  <a:pt x="278780" y="691376"/>
                </a:cubicBezTo>
                <a:cubicBezTo>
                  <a:pt x="297733" y="672423"/>
                  <a:pt x="323385" y="624469"/>
                  <a:pt x="323385" y="624469"/>
                </a:cubicBezTo>
                <a:cubicBezTo>
                  <a:pt x="327102" y="613318"/>
                  <a:pt x="332604" y="602610"/>
                  <a:pt x="334536" y="591015"/>
                </a:cubicBezTo>
                <a:cubicBezTo>
                  <a:pt x="349728" y="499865"/>
                  <a:pt x="325998" y="509690"/>
                  <a:pt x="367990" y="457200"/>
                </a:cubicBezTo>
                <a:cubicBezTo>
                  <a:pt x="374558" y="448990"/>
                  <a:pt x="381278" y="440307"/>
                  <a:pt x="390293" y="434898"/>
                </a:cubicBezTo>
                <a:cubicBezTo>
                  <a:pt x="400372" y="428851"/>
                  <a:pt x="412595" y="427464"/>
                  <a:pt x="423746" y="423747"/>
                </a:cubicBezTo>
                <a:cubicBezTo>
                  <a:pt x="411085" y="525039"/>
                  <a:pt x="401824" y="552156"/>
                  <a:pt x="423746" y="669074"/>
                </a:cubicBezTo>
                <a:cubicBezTo>
                  <a:pt x="425684" y="679407"/>
                  <a:pt x="437839" y="684808"/>
                  <a:pt x="446049" y="691376"/>
                </a:cubicBezTo>
                <a:cubicBezTo>
                  <a:pt x="513556" y="745380"/>
                  <a:pt x="445498" y="687353"/>
                  <a:pt x="512956" y="724830"/>
                </a:cubicBezTo>
                <a:cubicBezTo>
                  <a:pt x="536387" y="737847"/>
                  <a:pt x="579863" y="769435"/>
                  <a:pt x="579863" y="769435"/>
                </a:cubicBezTo>
                <a:cubicBezTo>
                  <a:pt x="583580" y="780586"/>
                  <a:pt x="588912" y="791323"/>
                  <a:pt x="591015" y="802888"/>
                </a:cubicBezTo>
                <a:cubicBezTo>
                  <a:pt x="591783" y="807110"/>
                  <a:pt x="597334" y="901578"/>
                  <a:pt x="613317" y="925552"/>
                </a:cubicBezTo>
                <a:cubicBezTo>
                  <a:pt x="641931" y="968473"/>
                  <a:pt x="663806" y="964684"/>
                  <a:pt x="713678" y="981308"/>
                </a:cubicBezTo>
                <a:cubicBezTo>
                  <a:pt x="765108" y="998451"/>
                  <a:pt x="735614" y="990155"/>
                  <a:pt x="802888" y="1003610"/>
                </a:cubicBezTo>
                <a:cubicBezTo>
                  <a:pt x="869795" y="999893"/>
                  <a:pt x="936901" y="998812"/>
                  <a:pt x="1003610" y="992459"/>
                </a:cubicBezTo>
                <a:cubicBezTo>
                  <a:pt x="1015311" y="991345"/>
                  <a:pt x="1026788" y="987016"/>
                  <a:pt x="1037063" y="981308"/>
                </a:cubicBezTo>
                <a:cubicBezTo>
                  <a:pt x="1093807" y="949783"/>
                  <a:pt x="1092435" y="948239"/>
                  <a:pt x="1126273" y="914400"/>
                </a:cubicBezTo>
                <a:cubicBezTo>
                  <a:pt x="1129990" y="903249"/>
                  <a:pt x="1138722" y="892629"/>
                  <a:pt x="1137424" y="880947"/>
                </a:cubicBezTo>
                <a:cubicBezTo>
                  <a:pt x="1134828" y="857582"/>
                  <a:pt x="1115122" y="814039"/>
                  <a:pt x="1115122" y="814039"/>
                </a:cubicBezTo>
                <a:cubicBezTo>
                  <a:pt x="1137424" y="799171"/>
                  <a:pt x="1163076" y="788388"/>
                  <a:pt x="1182029" y="769435"/>
                </a:cubicBezTo>
                <a:cubicBezTo>
                  <a:pt x="1247262" y="704201"/>
                  <a:pt x="1223205" y="735547"/>
                  <a:pt x="1260088" y="680225"/>
                </a:cubicBezTo>
                <a:cubicBezTo>
                  <a:pt x="1260063" y="679894"/>
                  <a:pt x="1257990" y="499709"/>
                  <a:pt x="1226634" y="468352"/>
                </a:cubicBezTo>
                <a:lnTo>
                  <a:pt x="1204332" y="446049"/>
                </a:lnTo>
                <a:cubicBezTo>
                  <a:pt x="1200615" y="434898"/>
                  <a:pt x="1199228" y="422675"/>
                  <a:pt x="1193180" y="412596"/>
                </a:cubicBezTo>
                <a:cubicBezTo>
                  <a:pt x="1172770" y="378580"/>
                  <a:pt x="1149496" y="397420"/>
                  <a:pt x="1204332" y="379142"/>
                </a:cubicBezTo>
                <a:cubicBezTo>
                  <a:pt x="1219200" y="382859"/>
                  <a:pt x="1235228" y="383439"/>
                  <a:pt x="1248936" y="390293"/>
                </a:cubicBezTo>
                <a:cubicBezTo>
                  <a:pt x="1258340" y="394995"/>
                  <a:pt x="1263029" y="406028"/>
                  <a:pt x="1271239" y="412596"/>
                </a:cubicBezTo>
                <a:cubicBezTo>
                  <a:pt x="1281704" y="420968"/>
                  <a:pt x="1293542" y="427464"/>
                  <a:pt x="1304693" y="434898"/>
                </a:cubicBezTo>
                <a:cubicBezTo>
                  <a:pt x="1324619" y="494678"/>
                  <a:pt x="1309053" y="443369"/>
                  <a:pt x="1326995" y="524108"/>
                </a:cubicBezTo>
                <a:cubicBezTo>
                  <a:pt x="1344422" y="602532"/>
                  <a:pt x="1330672" y="536982"/>
                  <a:pt x="1349297" y="602166"/>
                </a:cubicBezTo>
                <a:cubicBezTo>
                  <a:pt x="1353507" y="616902"/>
                  <a:pt x="1356239" y="632035"/>
                  <a:pt x="1360449" y="646771"/>
                </a:cubicBezTo>
                <a:cubicBezTo>
                  <a:pt x="1363678" y="658073"/>
                  <a:pt x="1362035" y="673393"/>
                  <a:pt x="1371600" y="680225"/>
                </a:cubicBezTo>
                <a:cubicBezTo>
                  <a:pt x="1390730" y="693889"/>
                  <a:pt x="1438507" y="702527"/>
                  <a:pt x="1438507" y="702527"/>
                </a:cubicBezTo>
                <a:cubicBezTo>
                  <a:pt x="1453375" y="698810"/>
                  <a:pt x="1468432" y="695780"/>
                  <a:pt x="1483112" y="691376"/>
                </a:cubicBezTo>
                <a:cubicBezTo>
                  <a:pt x="1505629" y="684621"/>
                  <a:pt x="1526967" y="673685"/>
                  <a:pt x="1550019" y="669074"/>
                </a:cubicBezTo>
                <a:cubicBezTo>
                  <a:pt x="1620804" y="654916"/>
                  <a:pt x="1587388" y="662519"/>
                  <a:pt x="1650380" y="646771"/>
                </a:cubicBezTo>
                <a:cubicBezTo>
                  <a:pt x="1662201" y="638890"/>
                  <a:pt x="1698190" y="618058"/>
                  <a:pt x="1706136" y="602166"/>
                </a:cubicBezTo>
                <a:cubicBezTo>
                  <a:pt x="1716649" y="581139"/>
                  <a:pt x="1728439" y="535259"/>
                  <a:pt x="1728439" y="535259"/>
                </a:cubicBezTo>
                <a:cubicBezTo>
                  <a:pt x="1719675" y="482672"/>
                  <a:pt x="1719446" y="470333"/>
                  <a:pt x="1706136" y="423747"/>
                </a:cubicBezTo>
                <a:cubicBezTo>
                  <a:pt x="1702907" y="412445"/>
                  <a:pt x="1700242" y="400807"/>
                  <a:pt x="1694985" y="390293"/>
                </a:cubicBezTo>
                <a:cubicBezTo>
                  <a:pt x="1688992" y="378306"/>
                  <a:pt x="1678677" y="368826"/>
                  <a:pt x="1672683" y="356839"/>
                </a:cubicBezTo>
                <a:cubicBezTo>
                  <a:pt x="1667426" y="346326"/>
                  <a:pt x="1667580" y="333465"/>
                  <a:pt x="1661532" y="323386"/>
                </a:cubicBezTo>
                <a:cubicBezTo>
                  <a:pt x="1656123" y="314371"/>
                  <a:pt x="1645537" y="309494"/>
                  <a:pt x="1639229" y="301083"/>
                </a:cubicBezTo>
                <a:cubicBezTo>
                  <a:pt x="1623146" y="279640"/>
                  <a:pt x="1616926" y="249044"/>
                  <a:pt x="1594624" y="234176"/>
                </a:cubicBezTo>
                <a:cubicBezTo>
                  <a:pt x="1572322" y="219308"/>
                  <a:pt x="1553146" y="198047"/>
                  <a:pt x="1527717" y="189571"/>
                </a:cubicBezTo>
                <a:lnTo>
                  <a:pt x="1427356" y="156117"/>
                </a:lnTo>
                <a:cubicBezTo>
                  <a:pt x="1416205" y="152400"/>
                  <a:pt x="1405306" y="147817"/>
                  <a:pt x="1393902" y="144966"/>
                </a:cubicBezTo>
                <a:cubicBezTo>
                  <a:pt x="1379034" y="141249"/>
                  <a:pt x="1364033" y="138025"/>
                  <a:pt x="1349297" y="133815"/>
                </a:cubicBezTo>
                <a:cubicBezTo>
                  <a:pt x="1337995" y="130586"/>
                  <a:pt x="1327247" y="125515"/>
                  <a:pt x="1315844" y="122664"/>
                </a:cubicBezTo>
                <a:cubicBezTo>
                  <a:pt x="1297457" y="118067"/>
                  <a:pt x="1278475" y="116110"/>
                  <a:pt x="1260088" y="111513"/>
                </a:cubicBezTo>
                <a:cubicBezTo>
                  <a:pt x="1215175" y="100285"/>
                  <a:pt x="1227645" y="93125"/>
                  <a:pt x="1170878" y="89210"/>
                </a:cubicBezTo>
                <a:cubicBezTo>
                  <a:pt x="1081803" y="83067"/>
                  <a:pt x="992459" y="81776"/>
                  <a:pt x="903249" y="78059"/>
                </a:cubicBezTo>
                <a:lnTo>
                  <a:pt x="836341" y="33454"/>
                </a:lnTo>
                <a:cubicBezTo>
                  <a:pt x="825190" y="26020"/>
                  <a:pt x="815602" y="15390"/>
                  <a:pt x="802888" y="11152"/>
                </a:cubicBezTo>
                <a:lnTo>
                  <a:pt x="769434" y="0"/>
                </a:lnTo>
                <a:cubicBezTo>
                  <a:pt x="698810" y="3717"/>
                  <a:pt x="627635" y="1596"/>
                  <a:pt x="557561" y="11152"/>
                </a:cubicBezTo>
                <a:cubicBezTo>
                  <a:pt x="523127" y="15848"/>
                  <a:pt x="521370" y="47343"/>
                  <a:pt x="501805" y="66908"/>
                </a:cubicBezTo>
                <a:cubicBezTo>
                  <a:pt x="492328" y="76385"/>
                  <a:pt x="479502" y="81776"/>
                  <a:pt x="468351" y="89210"/>
                </a:cubicBezTo>
                <a:cubicBezTo>
                  <a:pt x="460917" y="100361"/>
                  <a:pt x="454771" y="112488"/>
                  <a:pt x="446049" y="122664"/>
                </a:cubicBezTo>
                <a:cubicBezTo>
                  <a:pt x="432365" y="138629"/>
                  <a:pt x="416312" y="152401"/>
                  <a:pt x="401444" y="167269"/>
                </a:cubicBezTo>
                <a:cubicBezTo>
                  <a:pt x="394010" y="174703"/>
                  <a:pt x="389115" y="186246"/>
                  <a:pt x="379141" y="189571"/>
                </a:cubicBezTo>
                <a:cubicBezTo>
                  <a:pt x="367990" y="193288"/>
                  <a:pt x="357362" y="199349"/>
                  <a:pt x="345688" y="200722"/>
                </a:cubicBezTo>
                <a:cubicBezTo>
                  <a:pt x="248647" y="212139"/>
                  <a:pt x="237269" y="211874"/>
                  <a:pt x="178419" y="211874"/>
                </a:cubicBezTo>
              </a:path>
            </a:pathLst>
          </a:cu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0F832E4F-E467-4F87-B972-7E2C86EF04A0}"/>
              </a:ext>
            </a:extLst>
          </p:cNvPr>
          <p:cNvSpPr/>
          <p:nvPr/>
        </p:nvSpPr>
        <p:spPr>
          <a:xfrm>
            <a:off x="7814101" y="5873019"/>
            <a:ext cx="301330" cy="219284"/>
          </a:xfrm>
          <a:custGeom>
            <a:avLst/>
            <a:gdLst>
              <a:gd name="connsiteX0" fmla="*/ 11398 w 396626"/>
              <a:gd name="connsiteY0" fmla="*/ 201202 h 201202"/>
              <a:gd name="connsiteX1" fmla="*/ 11398 w 396626"/>
              <a:gd name="connsiteY1" fmla="*/ 89690 h 201202"/>
              <a:gd name="connsiteX2" fmla="*/ 33701 w 396626"/>
              <a:gd name="connsiteY2" fmla="*/ 56236 h 201202"/>
              <a:gd name="connsiteX3" fmla="*/ 134061 w 396626"/>
              <a:gd name="connsiteY3" fmla="*/ 89690 h 201202"/>
              <a:gd name="connsiteX4" fmla="*/ 156364 w 396626"/>
              <a:gd name="connsiteY4" fmla="*/ 123144 h 201202"/>
              <a:gd name="connsiteX5" fmla="*/ 167515 w 396626"/>
              <a:gd name="connsiteY5" fmla="*/ 22783 h 201202"/>
              <a:gd name="connsiteX6" fmla="*/ 189818 w 396626"/>
              <a:gd name="connsiteY6" fmla="*/ 480 h 201202"/>
              <a:gd name="connsiteX7" fmla="*/ 256725 w 396626"/>
              <a:gd name="connsiteY7" fmla="*/ 11631 h 201202"/>
              <a:gd name="connsiteX8" fmla="*/ 267876 w 396626"/>
              <a:gd name="connsiteY8" fmla="*/ 45085 h 201202"/>
              <a:gd name="connsiteX9" fmla="*/ 279027 w 396626"/>
              <a:gd name="connsiteY9" fmla="*/ 134295 h 201202"/>
              <a:gd name="connsiteX10" fmla="*/ 290179 w 396626"/>
              <a:gd name="connsiteY10" fmla="*/ 100841 h 201202"/>
              <a:gd name="connsiteX11" fmla="*/ 312481 w 396626"/>
              <a:gd name="connsiteY11" fmla="*/ 11631 h 201202"/>
              <a:gd name="connsiteX12" fmla="*/ 368237 w 396626"/>
              <a:gd name="connsiteY12" fmla="*/ 22783 h 201202"/>
              <a:gd name="connsiteX13" fmla="*/ 390540 w 396626"/>
              <a:gd name="connsiteY13" fmla="*/ 145446 h 20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626" h="201202">
                <a:moveTo>
                  <a:pt x="11398" y="201202"/>
                </a:moveTo>
                <a:cubicBezTo>
                  <a:pt x="1055" y="149487"/>
                  <a:pt x="-7995" y="141405"/>
                  <a:pt x="11398" y="89690"/>
                </a:cubicBezTo>
                <a:cubicBezTo>
                  <a:pt x="16104" y="77141"/>
                  <a:pt x="26267" y="67387"/>
                  <a:pt x="33701" y="56236"/>
                </a:cubicBezTo>
                <a:cubicBezTo>
                  <a:pt x="78556" y="63712"/>
                  <a:pt x="102702" y="58331"/>
                  <a:pt x="134061" y="89690"/>
                </a:cubicBezTo>
                <a:cubicBezTo>
                  <a:pt x="143538" y="99167"/>
                  <a:pt x="148930" y="111993"/>
                  <a:pt x="156364" y="123144"/>
                </a:cubicBezTo>
                <a:cubicBezTo>
                  <a:pt x="160081" y="89690"/>
                  <a:pt x="158659" y="55256"/>
                  <a:pt x="167515" y="22783"/>
                </a:cubicBezTo>
                <a:cubicBezTo>
                  <a:pt x="170281" y="12640"/>
                  <a:pt x="179385" y="1784"/>
                  <a:pt x="189818" y="480"/>
                </a:cubicBezTo>
                <a:cubicBezTo>
                  <a:pt x="212253" y="-2325"/>
                  <a:pt x="234423" y="7914"/>
                  <a:pt x="256725" y="11631"/>
                </a:cubicBezTo>
                <a:cubicBezTo>
                  <a:pt x="260442" y="22782"/>
                  <a:pt x="265773" y="33520"/>
                  <a:pt x="267876" y="45085"/>
                </a:cubicBezTo>
                <a:cubicBezTo>
                  <a:pt x="273237" y="74570"/>
                  <a:pt x="267897" y="106470"/>
                  <a:pt x="279027" y="134295"/>
                </a:cubicBezTo>
                <a:cubicBezTo>
                  <a:pt x="283393" y="145209"/>
                  <a:pt x="287086" y="112181"/>
                  <a:pt x="290179" y="100841"/>
                </a:cubicBezTo>
                <a:cubicBezTo>
                  <a:pt x="298244" y="71269"/>
                  <a:pt x="312481" y="11631"/>
                  <a:pt x="312481" y="11631"/>
                </a:cubicBezTo>
                <a:cubicBezTo>
                  <a:pt x="331066" y="15348"/>
                  <a:pt x="350816" y="15317"/>
                  <a:pt x="368237" y="22783"/>
                </a:cubicBezTo>
                <a:cubicBezTo>
                  <a:pt x="414196" y="42480"/>
                  <a:pt x="390540" y="118130"/>
                  <a:pt x="390540" y="145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535E7ED-BC9C-42A3-B8CF-C185C704947C}"/>
              </a:ext>
            </a:extLst>
          </p:cNvPr>
          <p:cNvSpPr/>
          <p:nvPr/>
        </p:nvSpPr>
        <p:spPr>
          <a:xfrm>
            <a:off x="8247793" y="5853344"/>
            <a:ext cx="301330" cy="219284"/>
          </a:xfrm>
          <a:custGeom>
            <a:avLst/>
            <a:gdLst>
              <a:gd name="connsiteX0" fmla="*/ 11398 w 396626"/>
              <a:gd name="connsiteY0" fmla="*/ 201202 h 201202"/>
              <a:gd name="connsiteX1" fmla="*/ 11398 w 396626"/>
              <a:gd name="connsiteY1" fmla="*/ 89690 h 201202"/>
              <a:gd name="connsiteX2" fmla="*/ 33701 w 396626"/>
              <a:gd name="connsiteY2" fmla="*/ 56236 h 201202"/>
              <a:gd name="connsiteX3" fmla="*/ 134061 w 396626"/>
              <a:gd name="connsiteY3" fmla="*/ 89690 h 201202"/>
              <a:gd name="connsiteX4" fmla="*/ 156364 w 396626"/>
              <a:gd name="connsiteY4" fmla="*/ 123144 h 201202"/>
              <a:gd name="connsiteX5" fmla="*/ 167515 w 396626"/>
              <a:gd name="connsiteY5" fmla="*/ 22783 h 201202"/>
              <a:gd name="connsiteX6" fmla="*/ 189818 w 396626"/>
              <a:gd name="connsiteY6" fmla="*/ 480 h 201202"/>
              <a:gd name="connsiteX7" fmla="*/ 256725 w 396626"/>
              <a:gd name="connsiteY7" fmla="*/ 11631 h 201202"/>
              <a:gd name="connsiteX8" fmla="*/ 267876 w 396626"/>
              <a:gd name="connsiteY8" fmla="*/ 45085 h 201202"/>
              <a:gd name="connsiteX9" fmla="*/ 279027 w 396626"/>
              <a:gd name="connsiteY9" fmla="*/ 134295 h 201202"/>
              <a:gd name="connsiteX10" fmla="*/ 290179 w 396626"/>
              <a:gd name="connsiteY10" fmla="*/ 100841 h 201202"/>
              <a:gd name="connsiteX11" fmla="*/ 312481 w 396626"/>
              <a:gd name="connsiteY11" fmla="*/ 11631 h 201202"/>
              <a:gd name="connsiteX12" fmla="*/ 368237 w 396626"/>
              <a:gd name="connsiteY12" fmla="*/ 22783 h 201202"/>
              <a:gd name="connsiteX13" fmla="*/ 390540 w 396626"/>
              <a:gd name="connsiteY13" fmla="*/ 145446 h 20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626" h="201202">
                <a:moveTo>
                  <a:pt x="11398" y="201202"/>
                </a:moveTo>
                <a:cubicBezTo>
                  <a:pt x="1055" y="149487"/>
                  <a:pt x="-7995" y="141405"/>
                  <a:pt x="11398" y="89690"/>
                </a:cubicBezTo>
                <a:cubicBezTo>
                  <a:pt x="16104" y="77141"/>
                  <a:pt x="26267" y="67387"/>
                  <a:pt x="33701" y="56236"/>
                </a:cubicBezTo>
                <a:cubicBezTo>
                  <a:pt x="78556" y="63712"/>
                  <a:pt x="102702" y="58331"/>
                  <a:pt x="134061" y="89690"/>
                </a:cubicBezTo>
                <a:cubicBezTo>
                  <a:pt x="143538" y="99167"/>
                  <a:pt x="148930" y="111993"/>
                  <a:pt x="156364" y="123144"/>
                </a:cubicBezTo>
                <a:cubicBezTo>
                  <a:pt x="160081" y="89690"/>
                  <a:pt x="158659" y="55256"/>
                  <a:pt x="167515" y="22783"/>
                </a:cubicBezTo>
                <a:cubicBezTo>
                  <a:pt x="170281" y="12640"/>
                  <a:pt x="179385" y="1784"/>
                  <a:pt x="189818" y="480"/>
                </a:cubicBezTo>
                <a:cubicBezTo>
                  <a:pt x="212253" y="-2325"/>
                  <a:pt x="234423" y="7914"/>
                  <a:pt x="256725" y="11631"/>
                </a:cubicBezTo>
                <a:cubicBezTo>
                  <a:pt x="260442" y="22782"/>
                  <a:pt x="265773" y="33520"/>
                  <a:pt x="267876" y="45085"/>
                </a:cubicBezTo>
                <a:cubicBezTo>
                  <a:pt x="273237" y="74570"/>
                  <a:pt x="267897" y="106470"/>
                  <a:pt x="279027" y="134295"/>
                </a:cubicBezTo>
                <a:cubicBezTo>
                  <a:pt x="283393" y="145209"/>
                  <a:pt x="287086" y="112181"/>
                  <a:pt x="290179" y="100841"/>
                </a:cubicBezTo>
                <a:cubicBezTo>
                  <a:pt x="298244" y="71269"/>
                  <a:pt x="312481" y="11631"/>
                  <a:pt x="312481" y="11631"/>
                </a:cubicBezTo>
                <a:cubicBezTo>
                  <a:pt x="331066" y="15348"/>
                  <a:pt x="350816" y="15317"/>
                  <a:pt x="368237" y="22783"/>
                </a:cubicBezTo>
                <a:cubicBezTo>
                  <a:pt x="414196" y="42480"/>
                  <a:pt x="390540" y="118130"/>
                  <a:pt x="390540" y="1454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0F5791-8CB6-4A3C-89C7-25AF99162D68}"/>
              </a:ext>
            </a:extLst>
          </p:cNvPr>
          <p:cNvSpPr/>
          <p:nvPr/>
        </p:nvSpPr>
        <p:spPr>
          <a:xfrm>
            <a:off x="7805854" y="5519854"/>
            <a:ext cx="301330" cy="333490"/>
          </a:xfrm>
          <a:custGeom>
            <a:avLst/>
            <a:gdLst>
              <a:gd name="connsiteX0" fmla="*/ 22302 w 390292"/>
              <a:gd name="connsiteY0" fmla="*/ 0 h 359290"/>
              <a:gd name="connsiteX1" fmla="*/ 44605 w 390292"/>
              <a:gd name="connsiteY1" fmla="*/ 189570 h 359290"/>
              <a:gd name="connsiteX2" fmla="*/ 55756 w 390292"/>
              <a:gd name="connsiteY2" fmla="*/ 223024 h 359290"/>
              <a:gd name="connsiteX3" fmla="*/ 44605 w 390292"/>
              <a:gd name="connsiteY3" fmla="*/ 267629 h 359290"/>
              <a:gd name="connsiteX4" fmla="*/ 11151 w 390292"/>
              <a:gd name="connsiteY4" fmla="*/ 278780 h 359290"/>
              <a:gd name="connsiteX5" fmla="*/ 0 w 390292"/>
              <a:gd name="connsiteY5" fmla="*/ 312234 h 359290"/>
              <a:gd name="connsiteX6" fmla="*/ 11151 w 390292"/>
              <a:gd name="connsiteY6" fmla="*/ 345687 h 359290"/>
              <a:gd name="connsiteX7" fmla="*/ 144966 w 390292"/>
              <a:gd name="connsiteY7" fmla="*/ 301083 h 359290"/>
              <a:gd name="connsiteX8" fmla="*/ 156117 w 390292"/>
              <a:gd name="connsiteY8" fmla="*/ 334536 h 359290"/>
              <a:gd name="connsiteX9" fmla="*/ 256478 w 390292"/>
              <a:gd name="connsiteY9" fmla="*/ 345687 h 359290"/>
              <a:gd name="connsiteX10" fmla="*/ 245326 w 390292"/>
              <a:gd name="connsiteY10" fmla="*/ 289931 h 359290"/>
              <a:gd name="connsiteX11" fmla="*/ 256478 w 390292"/>
              <a:gd name="connsiteY11" fmla="*/ 334536 h 359290"/>
              <a:gd name="connsiteX12" fmla="*/ 278780 w 390292"/>
              <a:gd name="connsiteY12" fmla="*/ 356839 h 359290"/>
              <a:gd name="connsiteX13" fmla="*/ 345687 w 390292"/>
              <a:gd name="connsiteY13" fmla="*/ 345687 h 359290"/>
              <a:gd name="connsiteX14" fmla="*/ 379141 w 390292"/>
              <a:gd name="connsiteY14" fmla="*/ 334536 h 359290"/>
              <a:gd name="connsiteX15" fmla="*/ 390292 w 390292"/>
              <a:gd name="connsiteY15" fmla="*/ 301083 h 359290"/>
              <a:gd name="connsiteX16" fmla="*/ 379141 w 390292"/>
              <a:gd name="connsiteY16" fmla="*/ 256478 h 359290"/>
              <a:gd name="connsiteX17" fmla="*/ 278780 w 390292"/>
              <a:gd name="connsiteY17" fmla="*/ 223024 h 359290"/>
              <a:gd name="connsiteX18" fmla="*/ 189570 w 390292"/>
              <a:gd name="connsiteY18" fmla="*/ 200722 h 359290"/>
              <a:gd name="connsiteX19" fmla="*/ 156117 w 390292"/>
              <a:gd name="connsiteY19" fmla="*/ 11151 h 359290"/>
              <a:gd name="connsiteX20" fmla="*/ 156117 w 390292"/>
              <a:gd name="connsiteY20" fmla="*/ 0 h 3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0292" h="359290">
                <a:moveTo>
                  <a:pt x="22302" y="0"/>
                </a:moveTo>
                <a:cubicBezTo>
                  <a:pt x="26727" y="44252"/>
                  <a:pt x="34742" y="140257"/>
                  <a:pt x="44605" y="189570"/>
                </a:cubicBezTo>
                <a:cubicBezTo>
                  <a:pt x="46910" y="201096"/>
                  <a:pt x="52039" y="211873"/>
                  <a:pt x="55756" y="223024"/>
                </a:cubicBezTo>
                <a:cubicBezTo>
                  <a:pt x="52039" y="237892"/>
                  <a:pt x="54179" y="255661"/>
                  <a:pt x="44605" y="267629"/>
                </a:cubicBezTo>
                <a:cubicBezTo>
                  <a:pt x="37262" y="276808"/>
                  <a:pt x="19463" y="270468"/>
                  <a:pt x="11151" y="278780"/>
                </a:cubicBezTo>
                <a:cubicBezTo>
                  <a:pt x="2839" y="287092"/>
                  <a:pt x="3717" y="301083"/>
                  <a:pt x="0" y="312234"/>
                </a:cubicBezTo>
                <a:cubicBezTo>
                  <a:pt x="3717" y="323385"/>
                  <a:pt x="-375" y="343382"/>
                  <a:pt x="11151" y="345687"/>
                </a:cubicBezTo>
                <a:cubicBezTo>
                  <a:pt x="97102" y="362877"/>
                  <a:pt x="101805" y="344242"/>
                  <a:pt x="144966" y="301083"/>
                </a:cubicBezTo>
                <a:cubicBezTo>
                  <a:pt x="148683" y="312234"/>
                  <a:pt x="150070" y="324457"/>
                  <a:pt x="156117" y="334536"/>
                </a:cubicBezTo>
                <a:cubicBezTo>
                  <a:pt x="181941" y="377577"/>
                  <a:pt x="205669" y="352946"/>
                  <a:pt x="256478" y="345687"/>
                </a:cubicBezTo>
                <a:cubicBezTo>
                  <a:pt x="252761" y="327102"/>
                  <a:pt x="245326" y="308884"/>
                  <a:pt x="245326" y="289931"/>
                </a:cubicBezTo>
                <a:cubicBezTo>
                  <a:pt x="245326" y="274605"/>
                  <a:pt x="249624" y="320828"/>
                  <a:pt x="256478" y="334536"/>
                </a:cubicBezTo>
                <a:cubicBezTo>
                  <a:pt x="261180" y="343940"/>
                  <a:pt x="271346" y="349405"/>
                  <a:pt x="278780" y="356839"/>
                </a:cubicBezTo>
                <a:cubicBezTo>
                  <a:pt x="301082" y="353122"/>
                  <a:pt x="323615" y="350592"/>
                  <a:pt x="345687" y="345687"/>
                </a:cubicBezTo>
                <a:cubicBezTo>
                  <a:pt x="357162" y="343137"/>
                  <a:pt x="370829" y="342848"/>
                  <a:pt x="379141" y="334536"/>
                </a:cubicBezTo>
                <a:cubicBezTo>
                  <a:pt x="387453" y="326225"/>
                  <a:pt x="386575" y="312234"/>
                  <a:pt x="390292" y="301083"/>
                </a:cubicBezTo>
                <a:cubicBezTo>
                  <a:pt x="386575" y="286215"/>
                  <a:pt x="387642" y="269230"/>
                  <a:pt x="379141" y="256478"/>
                </a:cubicBezTo>
                <a:cubicBezTo>
                  <a:pt x="358992" y="226254"/>
                  <a:pt x="304725" y="228583"/>
                  <a:pt x="278780" y="223024"/>
                </a:cubicBezTo>
                <a:cubicBezTo>
                  <a:pt x="248809" y="216602"/>
                  <a:pt x="189570" y="200722"/>
                  <a:pt x="189570" y="200722"/>
                </a:cubicBezTo>
                <a:cubicBezTo>
                  <a:pt x="155130" y="97399"/>
                  <a:pt x="167921" y="152800"/>
                  <a:pt x="156117" y="11151"/>
                </a:cubicBezTo>
                <a:cubicBezTo>
                  <a:pt x="155808" y="7447"/>
                  <a:pt x="156117" y="3717"/>
                  <a:pt x="15611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31F1BAA-545F-4A30-AE13-156A53B66FA5}"/>
              </a:ext>
            </a:extLst>
          </p:cNvPr>
          <p:cNvSpPr/>
          <p:nvPr/>
        </p:nvSpPr>
        <p:spPr>
          <a:xfrm>
            <a:off x="8154816" y="5472102"/>
            <a:ext cx="301330" cy="333490"/>
          </a:xfrm>
          <a:custGeom>
            <a:avLst/>
            <a:gdLst>
              <a:gd name="connsiteX0" fmla="*/ 22302 w 390292"/>
              <a:gd name="connsiteY0" fmla="*/ 0 h 359290"/>
              <a:gd name="connsiteX1" fmla="*/ 44605 w 390292"/>
              <a:gd name="connsiteY1" fmla="*/ 189570 h 359290"/>
              <a:gd name="connsiteX2" fmla="*/ 55756 w 390292"/>
              <a:gd name="connsiteY2" fmla="*/ 223024 h 359290"/>
              <a:gd name="connsiteX3" fmla="*/ 44605 w 390292"/>
              <a:gd name="connsiteY3" fmla="*/ 267629 h 359290"/>
              <a:gd name="connsiteX4" fmla="*/ 11151 w 390292"/>
              <a:gd name="connsiteY4" fmla="*/ 278780 h 359290"/>
              <a:gd name="connsiteX5" fmla="*/ 0 w 390292"/>
              <a:gd name="connsiteY5" fmla="*/ 312234 h 359290"/>
              <a:gd name="connsiteX6" fmla="*/ 11151 w 390292"/>
              <a:gd name="connsiteY6" fmla="*/ 345687 h 359290"/>
              <a:gd name="connsiteX7" fmla="*/ 144966 w 390292"/>
              <a:gd name="connsiteY7" fmla="*/ 301083 h 359290"/>
              <a:gd name="connsiteX8" fmla="*/ 156117 w 390292"/>
              <a:gd name="connsiteY8" fmla="*/ 334536 h 359290"/>
              <a:gd name="connsiteX9" fmla="*/ 256478 w 390292"/>
              <a:gd name="connsiteY9" fmla="*/ 345687 h 359290"/>
              <a:gd name="connsiteX10" fmla="*/ 245326 w 390292"/>
              <a:gd name="connsiteY10" fmla="*/ 289931 h 359290"/>
              <a:gd name="connsiteX11" fmla="*/ 256478 w 390292"/>
              <a:gd name="connsiteY11" fmla="*/ 334536 h 359290"/>
              <a:gd name="connsiteX12" fmla="*/ 278780 w 390292"/>
              <a:gd name="connsiteY12" fmla="*/ 356839 h 359290"/>
              <a:gd name="connsiteX13" fmla="*/ 345687 w 390292"/>
              <a:gd name="connsiteY13" fmla="*/ 345687 h 359290"/>
              <a:gd name="connsiteX14" fmla="*/ 379141 w 390292"/>
              <a:gd name="connsiteY14" fmla="*/ 334536 h 359290"/>
              <a:gd name="connsiteX15" fmla="*/ 390292 w 390292"/>
              <a:gd name="connsiteY15" fmla="*/ 301083 h 359290"/>
              <a:gd name="connsiteX16" fmla="*/ 379141 w 390292"/>
              <a:gd name="connsiteY16" fmla="*/ 256478 h 359290"/>
              <a:gd name="connsiteX17" fmla="*/ 278780 w 390292"/>
              <a:gd name="connsiteY17" fmla="*/ 223024 h 359290"/>
              <a:gd name="connsiteX18" fmla="*/ 189570 w 390292"/>
              <a:gd name="connsiteY18" fmla="*/ 200722 h 359290"/>
              <a:gd name="connsiteX19" fmla="*/ 156117 w 390292"/>
              <a:gd name="connsiteY19" fmla="*/ 11151 h 359290"/>
              <a:gd name="connsiteX20" fmla="*/ 156117 w 390292"/>
              <a:gd name="connsiteY20" fmla="*/ 0 h 3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0292" h="359290">
                <a:moveTo>
                  <a:pt x="22302" y="0"/>
                </a:moveTo>
                <a:cubicBezTo>
                  <a:pt x="26727" y="44252"/>
                  <a:pt x="34742" y="140257"/>
                  <a:pt x="44605" y="189570"/>
                </a:cubicBezTo>
                <a:cubicBezTo>
                  <a:pt x="46910" y="201096"/>
                  <a:pt x="52039" y="211873"/>
                  <a:pt x="55756" y="223024"/>
                </a:cubicBezTo>
                <a:cubicBezTo>
                  <a:pt x="52039" y="237892"/>
                  <a:pt x="54179" y="255661"/>
                  <a:pt x="44605" y="267629"/>
                </a:cubicBezTo>
                <a:cubicBezTo>
                  <a:pt x="37262" y="276808"/>
                  <a:pt x="19463" y="270468"/>
                  <a:pt x="11151" y="278780"/>
                </a:cubicBezTo>
                <a:cubicBezTo>
                  <a:pt x="2839" y="287092"/>
                  <a:pt x="3717" y="301083"/>
                  <a:pt x="0" y="312234"/>
                </a:cubicBezTo>
                <a:cubicBezTo>
                  <a:pt x="3717" y="323385"/>
                  <a:pt x="-375" y="343382"/>
                  <a:pt x="11151" y="345687"/>
                </a:cubicBezTo>
                <a:cubicBezTo>
                  <a:pt x="97102" y="362877"/>
                  <a:pt x="101805" y="344242"/>
                  <a:pt x="144966" y="301083"/>
                </a:cubicBezTo>
                <a:cubicBezTo>
                  <a:pt x="148683" y="312234"/>
                  <a:pt x="150070" y="324457"/>
                  <a:pt x="156117" y="334536"/>
                </a:cubicBezTo>
                <a:cubicBezTo>
                  <a:pt x="181941" y="377577"/>
                  <a:pt x="205669" y="352946"/>
                  <a:pt x="256478" y="345687"/>
                </a:cubicBezTo>
                <a:cubicBezTo>
                  <a:pt x="252761" y="327102"/>
                  <a:pt x="245326" y="308884"/>
                  <a:pt x="245326" y="289931"/>
                </a:cubicBezTo>
                <a:cubicBezTo>
                  <a:pt x="245326" y="274605"/>
                  <a:pt x="249624" y="320828"/>
                  <a:pt x="256478" y="334536"/>
                </a:cubicBezTo>
                <a:cubicBezTo>
                  <a:pt x="261180" y="343940"/>
                  <a:pt x="271346" y="349405"/>
                  <a:pt x="278780" y="356839"/>
                </a:cubicBezTo>
                <a:cubicBezTo>
                  <a:pt x="301082" y="353122"/>
                  <a:pt x="323615" y="350592"/>
                  <a:pt x="345687" y="345687"/>
                </a:cubicBezTo>
                <a:cubicBezTo>
                  <a:pt x="357162" y="343137"/>
                  <a:pt x="370829" y="342848"/>
                  <a:pt x="379141" y="334536"/>
                </a:cubicBezTo>
                <a:cubicBezTo>
                  <a:pt x="387453" y="326225"/>
                  <a:pt x="386575" y="312234"/>
                  <a:pt x="390292" y="301083"/>
                </a:cubicBezTo>
                <a:cubicBezTo>
                  <a:pt x="386575" y="286215"/>
                  <a:pt x="387642" y="269230"/>
                  <a:pt x="379141" y="256478"/>
                </a:cubicBezTo>
                <a:cubicBezTo>
                  <a:pt x="358992" y="226254"/>
                  <a:pt x="304725" y="228583"/>
                  <a:pt x="278780" y="223024"/>
                </a:cubicBezTo>
                <a:cubicBezTo>
                  <a:pt x="248809" y="216602"/>
                  <a:pt x="189570" y="200722"/>
                  <a:pt x="189570" y="200722"/>
                </a:cubicBezTo>
                <a:cubicBezTo>
                  <a:pt x="155130" y="97399"/>
                  <a:pt x="167921" y="152800"/>
                  <a:pt x="156117" y="11151"/>
                </a:cubicBezTo>
                <a:cubicBezTo>
                  <a:pt x="155808" y="7447"/>
                  <a:pt x="156117" y="3717"/>
                  <a:pt x="15611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8F30E56-AE21-4218-8676-16EE861FBB05}"/>
              </a:ext>
            </a:extLst>
          </p:cNvPr>
          <p:cNvSpPr/>
          <p:nvPr/>
        </p:nvSpPr>
        <p:spPr>
          <a:xfrm>
            <a:off x="7814587" y="4818456"/>
            <a:ext cx="150179" cy="203324"/>
          </a:xfrm>
          <a:custGeom>
            <a:avLst/>
            <a:gdLst>
              <a:gd name="connsiteX0" fmla="*/ 104857 w 150179"/>
              <a:gd name="connsiteY0" fmla="*/ 47207 h 203324"/>
              <a:gd name="connsiteX1" fmla="*/ 49101 w 150179"/>
              <a:gd name="connsiteY1" fmla="*/ 2602 h 203324"/>
              <a:gd name="connsiteX2" fmla="*/ 4496 w 150179"/>
              <a:gd name="connsiteY2" fmla="*/ 13754 h 203324"/>
              <a:gd name="connsiteX3" fmla="*/ 15648 w 150179"/>
              <a:gd name="connsiteY3" fmla="*/ 169871 h 203324"/>
              <a:gd name="connsiteX4" fmla="*/ 82555 w 150179"/>
              <a:gd name="connsiteY4" fmla="*/ 203324 h 203324"/>
              <a:gd name="connsiteX5" fmla="*/ 149462 w 150179"/>
              <a:gd name="connsiteY5" fmla="*/ 158720 h 203324"/>
              <a:gd name="connsiteX6" fmla="*/ 138311 w 150179"/>
              <a:gd name="connsiteY6" fmla="*/ 69510 h 203324"/>
              <a:gd name="connsiteX7" fmla="*/ 104857 w 150179"/>
              <a:gd name="connsiteY7" fmla="*/ 47207 h 2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79" h="203324">
                <a:moveTo>
                  <a:pt x="104857" y="47207"/>
                </a:moveTo>
                <a:cubicBezTo>
                  <a:pt x="89989" y="36056"/>
                  <a:pt x="71681" y="10128"/>
                  <a:pt x="49101" y="2602"/>
                </a:cubicBezTo>
                <a:cubicBezTo>
                  <a:pt x="34561" y="-2244"/>
                  <a:pt x="7502" y="-1274"/>
                  <a:pt x="4496" y="13754"/>
                </a:cubicBezTo>
                <a:cubicBezTo>
                  <a:pt x="-5735" y="64913"/>
                  <a:pt x="2994" y="119257"/>
                  <a:pt x="15648" y="169871"/>
                </a:cubicBezTo>
                <a:cubicBezTo>
                  <a:pt x="19578" y="185593"/>
                  <a:pt x="70859" y="199425"/>
                  <a:pt x="82555" y="203324"/>
                </a:cubicBezTo>
                <a:cubicBezTo>
                  <a:pt x="109032" y="196705"/>
                  <a:pt x="145880" y="198120"/>
                  <a:pt x="149462" y="158720"/>
                </a:cubicBezTo>
                <a:cubicBezTo>
                  <a:pt x="152175" y="128875"/>
                  <a:pt x="146922" y="98214"/>
                  <a:pt x="138311" y="69510"/>
                </a:cubicBezTo>
                <a:cubicBezTo>
                  <a:pt x="135290" y="59440"/>
                  <a:pt x="119725" y="58358"/>
                  <a:pt x="104857" y="47207"/>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C3354B6-6D8E-43D2-BDD5-46C138C9C321}"/>
              </a:ext>
            </a:extLst>
          </p:cNvPr>
          <p:cNvSpPr/>
          <p:nvPr/>
        </p:nvSpPr>
        <p:spPr>
          <a:xfrm>
            <a:off x="8187330" y="4798781"/>
            <a:ext cx="150179" cy="203324"/>
          </a:xfrm>
          <a:custGeom>
            <a:avLst/>
            <a:gdLst>
              <a:gd name="connsiteX0" fmla="*/ 104857 w 150179"/>
              <a:gd name="connsiteY0" fmla="*/ 47207 h 203324"/>
              <a:gd name="connsiteX1" fmla="*/ 49101 w 150179"/>
              <a:gd name="connsiteY1" fmla="*/ 2602 h 203324"/>
              <a:gd name="connsiteX2" fmla="*/ 4496 w 150179"/>
              <a:gd name="connsiteY2" fmla="*/ 13754 h 203324"/>
              <a:gd name="connsiteX3" fmla="*/ 15648 w 150179"/>
              <a:gd name="connsiteY3" fmla="*/ 169871 h 203324"/>
              <a:gd name="connsiteX4" fmla="*/ 82555 w 150179"/>
              <a:gd name="connsiteY4" fmla="*/ 203324 h 203324"/>
              <a:gd name="connsiteX5" fmla="*/ 149462 w 150179"/>
              <a:gd name="connsiteY5" fmla="*/ 158720 h 203324"/>
              <a:gd name="connsiteX6" fmla="*/ 138311 w 150179"/>
              <a:gd name="connsiteY6" fmla="*/ 69510 h 203324"/>
              <a:gd name="connsiteX7" fmla="*/ 104857 w 150179"/>
              <a:gd name="connsiteY7" fmla="*/ 47207 h 2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79" h="203324">
                <a:moveTo>
                  <a:pt x="104857" y="47207"/>
                </a:moveTo>
                <a:cubicBezTo>
                  <a:pt x="89989" y="36056"/>
                  <a:pt x="71681" y="10128"/>
                  <a:pt x="49101" y="2602"/>
                </a:cubicBezTo>
                <a:cubicBezTo>
                  <a:pt x="34561" y="-2244"/>
                  <a:pt x="7502" y="-1274"/>
                  <a:pt x="4496" y="13754"/>
                </a:cubicBezTo>
                <a:cubicBezTo>
                  <a:pt x="-5735" y="64913"/>
                  <a:pt x="2994" y="119257"/>
                  <a:pt x="15648" y="169871"/>
                </a:cubicBezTo>
                <a:cubicBezTo>
                  <a:pt x="19578" y="185593"/>
                  <a:pt x="70859" y="199425"/>
                  <a:pt x="82555" y="203324"/>
                </a:cubicBezTo>
                <a:cubicBezTo>
                  <a:pt x="109032" y="196705"/>
                  <a:pt x="145880" y="198120"/>
                  <a:pt x="149462" y="158720"/>
                </a:cubicBezTo>
                <a:cubicBezTo>
                  <a:pt x="152175" y="128875"/>
                  <a:pt x="146922" y="98214"/>
                  <a:pt x="138311" y="69510"/>
                </a:cubicBezTo>
                <a:cubicBezTo>
                  <a:pt x="135290" y="59440"/>
                  <a:pt x="119725" y="58358"/>
                  <a:pt x="104857" y="47207"/>
                </a:cubicBezTo>
                <a:close/>
              </a:path>
            </a:pathLst>
          </a:cu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8EBA2D8-F99E-4914-A7DD-32E130A50602}"/>
              </a:ext>
            </a:extLst>
          </p:cNvPr>
          <p:cNvSpPr/>
          <p:nvPr/>
        </p:nvSpPr>
        <p:spPr>
          <a:xfrm>
            <a:off x="7950820" y="5164757"/>
            <a:ext cx="380168" cy="154375"/>
          </a:xfrm>
          <a:custGeom>
            <a:avLst/>
            <a:gdLst>
              <a:gd name="connsiteX0" fmla="*/ 22302 w 380168"/>
              <a:gd name="connsiteY0" fmla="*/ 98619 h 154375"/>
              <a:gd name="connsiteX1" fmla="*/ 78058 w 380168"/>
              <a:gd name="connsiteY1" fmla="*/ 132072 h 154375"/>
              <a:gd name="connsiteX2" fmla="*/ 133814 w 380168"/>
              <a:gd name="connsiteY2" fmla="*/ 143223 h 154375"/>
              <a:gd name="connsiteX3" fmla="*/ 167268 w 380168"/>
              <a:gd name="connsiteY3" fmla="*/ 154375 h 154375"/>
              <a:gd name="connsiteX4" fmla="*/ 356839 w 380168"/>
              <a:gd name="connsiteY4" fmla="*/ 143223 h 154375"/>
              <a:gd name="connsiteX5" fmla="*/ 379141 w 380168"/>
              <a:gd name="connsiteY5" fmla="*/ 109770 h 154375"/>
              <a:gd name="connsiteX6" fmla="*/ 334536 w 380168"/>
              <a:gd name="connsiteY6" fmla="*/ 31711 h 154375"/>
              <a:gd name="connsiteX7" fmla="*/ 245326 w 380168"/>
              <a:gd name="connsiteY7" fmla="*/ 9409 h 154375"/>
              <a:gd name="connsiteX8" fmla="*/ 11151 w 380168"/>
              <a:gd name="connsiteY8" fmla="*/ 42863 h 154375"/>
              <a:gd name="connsiteX9" fmla="*/ 0 w 380168"/>
              <a:gd name="connsiteY9" fmla="*/ 76316 h 154375"/>
              <a:gd name="connsiteX10" fmla="*/ 22302 w 380168"/>
              <a:gd name="connsiteY10" fmla="*/ 98619 h 1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168" h="154375">
                <a:moveTo>
                  <a:pt x="22302" y="98619"/>
                </a:moveTo>
                <a:cubicBezTo>
                  <a:pt x="40887" y="109770"/>
                  <a:pt x="57934" y="124023"/>
                  <a:pt x="78058" y="132072"/>
                </a:cubicBezTo>
                <a:cubicBezTo>
                  <a:pt x="95656" y="139111"/>
                  <a:pt x="115427" y="138626"/>
                  <a:pt x="133814" y="143223"/>
                </a:cubicBezTo>
                <a:cubicBezTo>
                  <a:pt x="145218" y="146074"/>
                  <a:pt x="156117" y="150658"/>
                  <a:pt x="167268" y="154375"/>
                </a:cubicBezTo>
                <a:cubicBezTo>
                  <a:pt x="230458" y="150658"/>
                  <a:pt x="294897" y="156263"/>
                  <a:pt x="356839" y="143223"/>
                </a:cubicBezTo>
                <a:cubicBezTo>
                  <a:pt x="369953" y="140462"/>
                  <a:pt x="377479" y="123068"/>
                  <a:pt x="379141" y="109770"/>
                </a:cubicBezTo>
                <a:cubicBezTo>
                  <a:pt x="384257" y="68838"/>
                  <a:pt x="370399" y="44752"/>
                  <a:pt x="334536" y="31711"/>
                </a:cubicBezTo>
                <a:cubicBezTo>
                  <a:pt x="305730" y="21236"/>
                  <a:pt x="245326" y="9409"/>
                  <a:pt x="245326" y="9409"/>
                </a:cubicBezTo>
                <a:cubicBezTo>
                  <a:pt x="223853" y="10539"/>
                  <a:pt x="53594" y="-27877"/>
                  <a:pt x="11151" y="42863"/>
                </a:cubicBezTo>
                <a:cubicBezTo>
                  <a:pt x="5104" y="52942"/>
                  <a:pt x="3717" y="65165"/>
                  <a:pt x="0" y="76316"/>
                </a:cubicBezTo>
                <a:lnTo>
                  <a:pt x="22302" y="98619"/>
                </a:lnTo>
                <a:close/>
              </a:path>
            </a:pathLst>
          </a:cu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C16257E3-CA24-468B-A2A3-A8B7E00659B5}"/>
              </a:ext>
            </a:extLst>
          </p:cNvPr>
          <p:cNvSpPr/>
          <p:nvPr/>
        </p:nvSpPr>
        <p:spPr>
          <a:xfrm>
            <a:off x="8203760" y="4865878"/>
            <a:ext cx="114416" cy="108480"/>
          </a:xfrm>
          <a:custGeom>
            <a:avLst/>
            <a:gdLst>
              <a:gd name="connsiteX0" fmla="*/ 22778 w 67383"/>
              <a:gd name="connsiteY0" fmla="*/ 705 h 68320"/>
              <a:gd name="connsiteX1" fmla="*/ 476 w 67383"/>
              <a:gd name="connsiteY1" fmla="*/ 56461 h 68320"/>
              <a:gd name="connsiteX2" fmla="*/ 33929 w 67383"/>
              <a:gd name="connsiteY2" fmla="*/ 67612 h 68320"/>
              <a:gd name="connsiteX3" fmla="*/ 67383 w 67383"/>
              <a:gd name="connsiteY3" fmla="*/ 45310 h 68320"/>
              <a:gd name="connsiteX4" fmla="*/ 22778 w 67383"/>
              <a:gd name="connsiteY4" fmla="*/ 705 h 6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83" h="68320">
                <a:moveTo>
                  <a:pt x="22778" y="705"/>
                </a:moveTo>
                <a:cubicBezTo>
                  <a:pt x="11627" y="2563"/>
                  <a:pt x="-2815" y="36716"/>
                  <a:pt x="476" y="56461"/>
                </a:cubicBezTo>
                <a:cubicBezTo>
                  <a:pt x="2408" y="68055"/>
                  <a:pt x="22335" y="69544"/>
                  <a:pt x="33929" y="67612"/>
                </a:cubicBezTo>
                <a:cubicBezTo>
                  <a:pt x="47149" y="65409"/>
                  <a:pt x="56232" y="52744"/>
                  <a:pt x="67383" y="45310"/>
                </a:cubicBezTo>
                <a:cubicBezTo>
                  <a:pt x="55331" y="-2901"/>
                  <a:pt x="33929" y="-1153"/>
                  <a:pt x="22778" y="705"/>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BFB98A5-3D1B-4590-B68C-68BF0A5AB523}"/>
              </a:ext>
            </a:extLst>
          </p:cNvPr>
          <p:cNvSpPr/>
          <p:nvPr/>
        </p:nvSpPr>
        <p:spPr>
          <a:xfrm>
            <a:off x="7832468" y="4884000"/>
            <a:ext cx="114416" cy="108480"/>
          </a:xfrm>
          <a:custGeom>
            <a:avLst/>
            <a:gdLst>
              <a:gd name="connsiteX0" fmla="*/ 22778 w 67383"/>
              <a:gd name="connsiteY0" fmla="*/ 705 h 68320"/>
              <a:gd name="connsiteX1" fmla="*/ 476 w 67383"/>
              <a:gd name="connsiteY1" fmla="*/ 56461 h 68320"/>
              <a:gd name="connsiteX2" fmla="*/ 33929 w 67383"/>
              <a:gd name="connsiteY2" fmla="*/ 67612 h 68320"/>
              <a:gd name="connsiteX3" fmla="*/ 67383 w 67383"/>
              <a:gd name="connsiteY3" fmla="*/ 45310 h 68320"/>
              <a:gd name="connsiteX4" fmla="*/ 22778 w 67383"/>
              <a:gd name="connsiteY4" fmla="*/ 705 h 6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83" h="68320">
                <a:moveTo>
                  <a:pt x="22778" y="705"/>
                </a:moveTo>
                <a:cubicBezTo>
                  <a:pt x="11627" y="2563"/>
                  <a:pt x="-2815" y="36716"/>
                  <a:pt x="476" y="56461"/>
                </a:cubicBezTo>
                <a:cubicBezTo>
                  <a:pt x="2408" y="68055"/>
                  <a:pt x="22335" y="69544"/>
                  <a:pt x="33929" y="67612"/>
                </a:cubicBezTo>
                <a:cubicBezTo>
                  <a:pt x="47149" y="65409"/>
                  <a:pt x="56232" y="52744"/>
                  <a:pt x="67383" y="45310"/>
                </a:cubicBezTo>
                <a:cubicBezTo>
                  <a:pt x="55331" y="-2901"/>
                  <a:pt x="33929" y="-1153"/>
                  <a:pt x="22778" y="705"/>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5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2C65-ED6F-44BA-B115-3729269FD0A2}"/>
              </a:ext>
            </a:extLst>
          </p:cNvPr>
          <p:cNvSpPr>
            <a:spLocks noGrp="1"/>
          </p:cNvSpPr>
          <p:nvPr>
            <p:ph type="title"/>
          </p:nvPr>
        </p:nvSpPr>
        <p:spPr/>
        <p:txBody>
          <a:bodyPr/>
          <a:lstStyle/>
          <a:p>
            <a:r>
              <a:rPr lang="en-US" dirty="0"/>
              <a:t>Service Animals Continued...</a:t>
            </a:r>
          </a:p>
        </p:txBody>
      </p:sp>
      <p:sp>
        <p:nvSpPr>
          <p:cNvPr id="3" name="Content Placeholder 2">
            <a:extLst>
              <a:ext uri="{FF2B5EF4-FFF2-40B4-BE49-F238E27FC236}">
                <a16:creationId xmlns:a16="http://schemas.microsoft.com/office/drawing/2014/main" id="{663E89D5-8FAF-493B-A37D-EE7D4771F76D}"/>
              </a:ext>
            </a:extLst>
          </p:cNvPr>
          <p:cNvSpPr>
            <a:spLocks noGrp="1"/>
          </p:cNvSpPr>
          <p:nvPr>
            <p:ph idx="1"/>
          </p:nvPr>
        </p:nvSpPr>
        <p:spPr>
          <a:xfrm>
            <a:off x="557561" y="2336873"/>
            <a:ext cx="9736621" cy="4130834"/>
          </a:xfrm>
        </p:spPr>
        <p:txBody>
          <a:bodyPr>
            <a:normAutofit/>
          </a:bodyPr>
          <a:lstStyle/>
          <a:p>
            <a:r>
              <a:rPr lang="en-US" dirty="0">
                <a:solidFill>
                  <a:schemeClr val="bg1"/>
                </a:solidFill>
              </a:rPr>
              <a:t>The ADA definition of “service animal”  applies to state and local government programs, services activities, facilities, and to public accommodations, such as leasing offices, social service center establishments, universities, and other places of education. Because the ADA requirements relating to service animals are different from the requirements relating to assistance animals under the Fair Housing Act and Section 504, an individual’s use of a service animal in an ADA-covered facility must not be handled as a request for a reasonable accommodation under the Fair Housing Act or Section 504. Rather, in ADA-covered facilities, an animal need only meet the definition of “service animal” to be allowed into a covered facility. </a:t>
            </a:r>
          </a:p>
        </p:txBody>
      </p:sp>
      <p:sp>
        <p:nvSpPr>
          <p:cNvPr id="4" name="Freeform: Shape 3">
            <a:extLst>
              <a:ext uri="{FF2B5EF4-FFF2-40B4-BE49-F238E27FC236}">
                <a16:creationId xmlns:a16="http://schemas.microsoft.com/office/drawing/2014/main" id="{8C29631F-B938-4BD3-8763-C512A02556B2}"/>
              </a:ext>
            </a:extLst>
          </p:cNvPr>
          <p:cNvSpPr/>
          <p:nvPr/>
        </p:nvSpPr>
        <p:spPr>
          <a:xfrm rot="1125525">
            <a:off x="10616146" y="124134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2BB661A-3E2D-4A7F-94E9-ECBF934F0A66}"/>
              </a:ext>
            </a:extLst>
          </p:cNvPr>
          <p:cNvSpPr/>
          <p:nvPr/>
        </p:nvSpPr>
        <p:spPr>
          <a:xfrm rot="1125525">
            <a:off x="11211001" y="1241339"/>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03D4436-8501-48AD-A33E-7FA15BAE98D2}"/>
              </a:ext>
            </a:extLst>
          </p:cNvPr>
          <p:cNvSpPr/>
          <p:nvPr/>
        </p:nvSpPr>
        <p:spPr>
          <a:xfrm rot="1125525">
            <a:off x="10913573" y="700871"/>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390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B773-F5B1-4DAB-990D-58E364A34B9F}"/>
              </a:ext>
            </a:extLst>
          </p:cNvPr>
          <p:cNvSpPr>
            <a:spLocks noGrp="1"/>
          </p:cNvSpPr>
          <p:nvPr>
            <p:ph type="title"/>
          </p:nvPr>
        </p:nvSpPr>
        <p:spPr/>
        <p:txBody>
          <a:bodyPr/>
          <a:lstStyle/>
          <a:p>
            <a:r>
              <a:rPr lang="en-US" dirty="0"/>
              <a:t>Service Animals Continued...</a:t>
            </a:r>
          </a:p>
        </p:txBody>
      </p:sp>
      <p:sp>
        <p:nvSpPr>
          <p:cNvPr id="3" name="Content Placeholder 2">
            <a:extLst>
              <a:ext uri="{FF2B5EF4-FFF2-40B4-BE49-F238E27FC236}">
                <a16:creationId xmlns:a16="http://schemas.microsoft.com/office/drawing/2014/main" id="{F4462229-A0DA-4A91-92B8-5AE30976FA94}"/>
              </a:ext>
            </a:extLst>
          </p:cNvPr>
          <p:cNvSpPr>
            <a:spLocks noGrp="1"/>
          </p:cNvSpPr>
          <p:nvPr>
            <p:ph idx="1"/>
          </p:nvPr>
        </p:nvSpPr>
        <p:spPr>
          <a:xfrm>
            <a:off x="524108" y="2308302"/>
            <a:ext cx="7616282" cy="3796470"/>
          </a:xfrm>
        </p:spPr>
        <p:txBody>
          <a:bodyPr>
            <a:normAutofit/>
          </a:bodyPr>
          <a:lstStyle/>
          <a:p>
            <a:r>
              <a:rPr lang="en-US" dirty="0">
                <a:solidFill>
                  <a:schemeClr val="bg1"/>
                </a:solidFill>
              </a:rPr>
              <a:t>Certain entities will be subject to both the service animal requirements of the ADA and the reasonable accommodation provisions of the Fair Housing Act and/or Section 504. These entities include, but are not limited to, public housing agencies and some places of public accommodation, such as rental offices, shelters, residential homes, some types of multi-family housing, assisted living facilities. And housing at places of education. </a:t>
            </a:r>
          </a:p>
          <a:p>
            <a:endParaRPr lang="en-US" dirty="0"/>
          </a:p>
        </p:txBody>
      </p:sp>
      <p:pic>
        <p:nvPicPr>
          <p:cNvPr id="4" name="Picture 3">
            <a:extLst>
              <a:ext uri="{FF2B5EF4-FFF2-40B4-BE49-F238E27FC236}">
                <a16:creationId xmlns:a16="http://schemas.microsoft.com/office/drawing/2014/main" id="{4F08FFE6-DB2A-43A7-9A4A-861A0603BE6F}"/>
              </a:ext>
            </a:extLst>
          </p:cNvPr>
          <p:cNvPicPr>
            <a:picLocks noChangeAspect="1"/>
          </p:cNvPicPr>
          <p:nvPr/>
        </p:nvPicPr>
        <p:blipFill>
          <a:blip r:embed="rId2"/>
          <a:stretch>
            <a:fillRect/>
          </a:stretch>
        </p:blipFill>
        <p:spPr>
          <a:xfrm>
            <a:off x="8515117" y="2799597"/>
            <a:ext cx="3152775" cy="3305175"/>
          </a:xfrm>
          <a:prstGeom prst="rect">
            <a:avLst/>
          </a:prstGeom>
        </p:spPr>
      </p:pic>
      <p:sp>
        <p:nvSpPr>
          <p:cNvPr id="5" name="Freeform: Shape 4">
            <a:extLst>
              <a:ext uri="{FF2B5EF4-FFF2-40B4-BE49-F238E27FC236}">
                <a16:creationId xmlns:a16="http://schemas.microsoft.com/office/drawing/2014/main" id="{4CB95572-0D69-4646-A612-F63FBC983009}"/>
              </a:ext>
            </a:extLst>
          </p:cNvPr>
          <p:cNvSpPr/>
          <p:nvPr/>
        </p:nvSpPr>
        <p:spPr>
          <a:xfrm rot="13378059">
            <a:off x="11069091" y="678090"/>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5223EDA-5576-4CBB-BF4F-9FB3E4736E2E}"/>
              </a:ext>
            </a:extLst>
          </p:cNvPr>
          <p:cNvSpPr/>
          <p:nvPr/>
        </p:nvSpPr>
        <p:spPr>
          <a:xfrm rot="13378059">
            <a:off x="11491042" y="1083063"/>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84739DB3-701A-4664-B1DB-C71EF8918D84}"/>
              </a:ext>
            </a:extLst>
          </p:cNvPr>
          <p:cNvSpPr/>
          <p:nvPr/>
        </p:nvSpPr>
        <p:spPr>
          <a:xfrm rot="13378059">
            <a:off x="10799541" y="1330867"/>
            <a:ext cx="446437" cy="535259"/>
          </a:xfrm>
          <a:custGeom>
            <a:avLst/>
            <a:gdLst>
              <a:gd name="connsiteX0" fmla="*/ 178420 w 446437"/>
              <a:gd name="connsiteY0" fmla="*/ 200722 h 535259"/>
              <a:gd name="connsiteX1" fmla="*/ 223025 w 446437"/>
              <a:gd name="connsiteY1" fmla="*/ 22303 h 535259"/>
              <a:gd name="connsiteX2" fmla="*/ 245327 w 446437"/>
              <a:gd name="connsiteY2" fmla="*/ 0 h 535259"/>
              <a:gd name="connsiteX3" fmla="*/ 278781 w 446437"/>
              <a:gd name="connsiteY3" fmla="*/ 11151 h 535259"/>
              <a:gd name="connsiteX4" fmla="*/ 301083 w 446437"/>
              <a:gd name="connsiteY4" fmla="*/ 78059 h 535259"/>
              <a:gd name="connsiteX5" fmla="*/ 278781 w 446437"/>
              <a:gd name="connsiteY5" fmla="*/ 200722 h 535259"/>
              <a:gd name="connsiteX6" fmla="*/ 256478 w 446437"/>
              <a:gd name="connsiteY6" fmla="*/ 223025 h 535259"/>
              <a:gd name="connsiteX7" fmla="*/ 334537 w 446437"/>
              <a:gd name="connsiteY7" fmla="*/ 189571 h 535259"/>
              <a:gd name="connsiteX8" fmla="*/ 367990 w 446437"/>
              <a:gd name="connsiteY8" fmla="*/ 156117 h 535259"/>
              <a:gd name="connsiteX9" fmla="*/ 423747 w 446437"/>
              <a:gd name="connsiteY9" fmla="*/ 167269 h 535259"/>
              <a:gd name="connsiteX10" fmla="*/ 434898 w 446437"/>
              <a:gd name="connsiteY10" fmla="*/ 256478 h 535259"/>
              <a:gd name="connsiteX11" fmla="*/ 379142 w 446437"/>
              <a:gd name="connsiteY11" fmla="*/ 312234 h 535259"/>
              <a:gd name="connsiteX12" fmla="*/ 345688 w 446437"/>
              <a:gd name="connsiteY12" fmla="*/ 323386 h 535259"/>
              <a:gd name="connsiteX13" fmla="*/ 278781 w 446437"/>
              <a:gd name="connsiteY13" fmla="*/ 356839 h 535259"/>
              <a:gd name="connsiteX14" fmla="*/ 267629 w 446437"/>
              <a:gd name="connsiteY14" fmla="*/ 423747 h 535259"/>
              <a:gd name="connsiteX15" fmla="*/ 256478 w 446437"/>
              <a:gd name="connsiteY15" fmla="*/ 524108 h 535259"/>
              <a:gd name="connsiteX16" fmla="*/ 223025 w 446437"/>
              <a:gd name="connsiteY16" fmla="*/ 535259 h 535259"/>
              <a:gd name="connsiteX17" fmla="*/ 178420 w 446437"/>
              <a:gd name="connsiteY17" fmla="*/ 524108 h 535259"/>
              <a:gd name="connsiteX18" fmla="*/ 156117 w 446437"/>
              <a:gd name="connsiteY18" fmla="*/ 457200 h 535259"/>
              <a:gd name="connsiteX19" fmla="*/ 122664 w 446437"/>
              <a:gd name="connsiteY19" fmla="*/ 312234 h 535259"/>
              <a:gd name="connsiteX20" fmla="*/ 89210 w 446437"/>
              <a:gd name="connsiteY20" fmla="*/ 301083 h 535259"/>
              <a:gd name="connsiteX21" fmla="*/ 66908 w 446437"/>
              <a:gd name="connsiteY21" fmla="*/ 267629 h 535259"/>
              <a:gd name="connsiteX22" fmla="*/ 11151 w 446437"/>
              <a:gd name="connsiteY22" fmla="*/ 223025 h 535259"/>
              <a:gd name="connsiteX23" fmla="*/ 0 w 446437"/>
              <a:gd name="connsiteY23" fmla="*/ 189571 h 535259"/>
              <a:gd name="connsiteX24" fmla="*/ 33454 w 446437"/>
              <a:gd name="connsiteY24" fmla="*/ 122664 h 535259"/>
              <a:gd name="connsiteX25" fmla="*/ 122664 w 446437"/>
              <a:gd name="connsiteY25" fmla="*/ 167269 h 535259"/>
              <a:gd name="connsiteX26" fmla="*/ 144966 w 446437"/>
              <a:gd name="connsiteY26" fmla="*/ 200722 h 535259"/>
              <a:gd name="connsiteX27" fmla="*/ 178420 w 446437"/>
              <a:gd name="connsiteY27" fmla="*/ 200722 h 53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6437" h="535259">
                <a:moveTo>
                  <a:pt x="178420" y="200722"/>
                </a:moveTo>
                <a:cubicBezTo>
                  <a:pt x="191430" y="170986"/>
                  <a:pt x="145385" y="84416"/>
                  <a:pt x="223025" y="22303"/>
                </a:cubicBezTo>
                <a:cubicBezTo>
                  <a:pt x="231235" y="15735"/>
                  <a:pt x="237893" y="7434"/>
                  <a:pt x="245327" y="0"/>
                </a:cubicBezTo>
                <a:cubicBezTo>
                  <a:pt x="256478" y="3717"/>
                  <a:pt x="271949" y="1586"/>
                  <a:pt x="278781" y="11151"/>
                </a:cubicBezTo>
                <a:cubicBezTo>
                  <a:pt x="292445" y="30281"/>
                  <a:pt x="301083" y="78059"/>
                  <a:pt x="301083" y="78059"/>
                </a:cubicBezTo>
                <a:cubicBezTo>
                  <a:pt x="300338" y="82531"/>
                  <a:pt x="283031" y="190805"/>
                  <a:pt x="278781" y="200722"/>
                </a:cubicBezTo>
                <a:cubicBezTo>
                  <a:pt x="274639" y="210386"/>
                  <a:pt x="263912" y="215591"/>
                  <a:pt x="256478" y="223025"/>
                </a:cubicBezTo>
                <a:cubicBezTo>
                  <a:pt x="309880" y="240825"/>
                  <a:pt x="281621" y="242488"/>
                  <a:pt x="334537" y="189571"/>
                </a:cubicBezTo>
                <a:lnTo>
                  <a:pt x="367990" y="156117"/>
                </a:lnTo>
                <a:cubicBezTo>
                  <a:pt x="386576" y="159834"/>
                  <a:pt x="407291" y="157865"/>
                  <a:pt x="423747" y="167269"/>
                </a:cubicBezTo>
                <a:cubicBezTo>
                  <a:pt x="458952" y="187386"/>
                  <a:pt x="445298" y="228744"/>
                  <a:pt x="434898" y="256478"/>
                </a:cubicBezTo>
                <a:cubicBezTo>
                  <a:pt x="424605" y="283927"/>
                  <a:pt x="404303" y="299653"/>
                  <a:pt x="379142" y="312234"/>
                </a:cubicBezTo>
                <a:cubicBezTo>
                  <a:pt x="368628" y="317491"/>
                  <a:pt x="356202" y="318129"/>
                  <a:pt x="345688" y="323386"/>
                </a:cubicBezTo>
                <a:cubicBezTo>
                  <a:pt x="259225" y="366618"/>
                  <a:pt x="362862" y="328812"/>
                  <a:pt x="278781" y="356839"/>
                </a:cubicBezTo>
                <a:cubicBezTo>
                  <a:pt x="236242" y="399378"/>
                  <a:pt x="267629" y="355241"/>
                  <a:pt x="267629" y="423747"/>
                </a:cubicBezTo>
                <a:cubicBezTo>
                  <a:pt x="267629" y="457407"/>
                  <a:pt x="268979" y="492856"/>
                  <a:pt x="256478" y="524108"/>
                </a:cubicBezTo>
                <a:cubicBezTo>
                  <a:pt x="252113" y="535022"/>
                  <a:pt x="234176" y="531542"/>
                  <a:pt x="223025" y="535259"/>
                </a:cubicBezTo>
                <a:cubicBezTo>
                  <a:pt x="208157" y="531542"/>
                  <a:pt x="188394" y="535744"/>
                  <a:pt x="178420" y="524108"/>
                </a:cubicBezTo>
                <a:cubicBezTo>
                  <a:pt x="163120" y="506259"/>
                  <a:pt x="156117" y="457200"/>
                  <a:pt x="156117" y="457200"/>
                </a:cubicBezTo>
                <a:cubicBezTo>
                  <a:pt x="152757" y="423600"/>
                  <a:pt x="162413" y="344034"/>
                  <a:pt x="122664" y="312234"/>
                </a:cubicBezTo>
                <a:cubicBezTo>
                  <a:pt x="113485" y="304891"/>
                  <a:pt x="100361" y="304800"/>
                  <a:pt x="89210" y="301083"/>
                </a:cubicBezTo>
                <a:cubicBezTo>
                  <a:pt x="81776" y="289932"/>
                  <a:pt x="77373" y="276001"/>
                  <a:pt x="66908" y="267629"/>
                </a:cubicBezTo>
                <a:cubicBezTo>
                  <a:pt x="-10043" y="206068"/>
                  <a:pt x="75072" y="318902"/>
                  <a:pt x="11151" y="223025"/>
                </a:cubicBezTo>
                <a:cubicBezTo>
                  <a:pt x="7434" y="211874"/>
                  <a:pt x="0" y="201326"/>
                  <a:pt x="0" y="189571"/>
                </a:cubicBezTo>
                <a:cubicBezTo>
                  <a:pt x="0" y="148467"/>
                  <a:pt x="9712" y="146405"/>
                  <a:pt x="33454" y="122664"/>
                </a:cubicBezTo>
                <a:cubicBezTo>
                  <a:pt x="146580" y="138825"/>
                  <a:pt x="92721" y="107383"/>
                  <a:pt x="122664" y="167269"/>
                </a:cubicBezTo>
                <a:cubicBezTo>
                  <a:pt x="128658" y="179256"/>
                  <a:pt x="135489" y="191245"/>
                  <a:pt x="144966" y="200722"/>
                </a:cubicBezTo>
                <a:cubicBezTo>
                  <a:pt x="154443" y="210199"/>
                  <a:pt x="165410" y="230458"/>
                  <a:pt x="178420" y="200722"/>
                </a:cubicBezTo>
                <a:close/>
              </a:path>
            </a:pathLst>
          </a:cu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68580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itlesOfParts>
    <vt:vector size="36" baseType="lpstr">
      <vt:lpstr>Arial</vt:lpstr>
      <vt:lpstr>Trebuchet MS</vt:lpstr>
      <vt:lpstr>Berlin</vt:lpstr>
      <vt:lpstr>THE PROBLEM WITH CHICKENS</vt:lpstr>
      <vt:lpstr>Assistance Animals </vt:lpstr>
      <vt:lpstr>An Assistance Animal’s Job &amp; Evaluating a Request for an Assistance Animal </vt:lpstr>
      <vt:lpstr>An Assistance Animal’s Job &amp; Evaluating a Request for an Assistance Animal Continued...</vt:lpstr>
      <vt:lpstr>An Assistance Animal’s Job &amp; Evaluating a Request for an Assistance Animal Continued...</vt:lpstr>
      <vt:lpstr>Documentation</vt:lpstr>
      <vt:lpstr>Service Animals </vt:lpstr>
      <vt:lpstr>Service Animals Continued...</vt:lpstr>
      <vt:lpstr>Service Animals Continued...</vt:lpstr>
      <vt:lpstr>New Jersey’s Law Against Discrimination &amp; American Disabilities Act </vt:lpstr>
      <vt:lpstr>New Jersey’s Law Against Discrimination &amp; American Disabilities Act Continued...</vt:lpstr>
      <vt:lpstr>Which Public Accommodations Must Allow Service Animals </vt:lpstr>
      <vt:lpstr>Conditions to New Jersey LAD Requiring Public Accommodations </vt:lpstr>
      <vt:lpstr>Conditions to New Jersey LAD Requiring Public Accommodations Continued...</vt:lpstr>
      <vt:lpstr>Why a Chicken May be the Right Emotional Support Animal for You... </vt:lpstr>
      <vt:lpstr>Why a Chicken May be the Right Emotional Support Animal for You Continued... </vt:lpstr>
      <vt:lpstr>PowerPoint Presentation</vt:lpstr>
      <vt:lpstr>How to Qualify a Chicken as an Emotional Support Animal </vt:lpstr>
      <vt:lpstr>Case Law </vt:lpstr>
      <vt:lpstr>Case Law Continued...</vt:lpstr>
      <vt:lpstr>Americans with Disabilities Act of 1990</vt:lpstr>
      <vt:lpstr>Americans with Disabilities Act of 1990 Continued...</vt:lpstr>
      <vt:lpstr>The Air Carrier Access Act of 1986 </vt:lpstr>
      <vt:lpstr>The Air Carrier Access Act of 1986 Continued...</vt:lpstr>
      <vt:lpstr>Case Study </vt:lpstr>
      <vt:lpstr>Case Study Continued...</vt:lpstr>
      <vt:lpstr>Case Study Continued...</vt:lpstr>
      <vt:lpstr>Reasonable Accommodation  </vt:lpstr>
      <vt:lpstr>Case Study—What happened???</vt:lpstr>
      <vt:lpstr>How to Register for an Emotional Support Animal </vt:lpstr>
      <vt:lpstr>Kits for Emotional Support Animals </vt:lpstr>
      <vt:lpstr>Not sure you want to commit to a specific animal well have no fear ... Rent a Chicken is here!</vt:lpstr>
      <vt:lpstr>THE END </vt:lpstr>
    </vt:vector>
  </TitlesOfPart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